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62" r:id="rId4"/>
    <p:sldId id="270" r:id="rId5"/>
    <p:sldId id="271" r:id="rId6"/>
    <p:sldId id="272" r:id="rId7"/>
    <p:sldId id="257" r:id="rId8"/>
    <p:sldId id="258" r:id="rId9"/>
    <p:sldId id="259" r:id="rId10"/>
    <p:sldId id="260" r:id="rId11"/>
    <p:sldId id="261" r:id="rId12"/>
    <p:sldId id="266" r:id="rId13"/>
    <p:sldId id="267" r:id="rId14"/>
    <p:sldId id="268" r:id="rId15"/>
    <p:sldId id="269"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B172D031-595D-48B9-8D08-2EE4439E8961}"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76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53D615D-ABFE-43AF-90B9-2FA300BC344F}" type="datetimeFigureOut">
              <a:rPr lang="pl-PL" smtClean="0"/>
              <a:t>03.05.2021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172D031-595D-48B9-8D08-2EE4439E8961}" type="slidenum">
              <a:rPr lang="pl-PL" smtClean="0"/>
              <a:t>‹#›</a:t>
            </a:fld>
            <a:endParaRPr lang="pl-PL"/>
          </a:p>
        </p:txBody>
      </p:sp>
    </p:spTree>
    <p:extLst>
      <p:ext uri="{BB962C8B-B14F-4D97-AF65-F5344CB8AC3E}">
        <p14:creationId xmlns:p14="http://schemas.microsoft.com/office/powerpoint/2010/main" val="139067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5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83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spTree>
    <p:extLst>
      <p:ext uri="{BB962C8B-B14F-4D97-AF65-F5344CB8AC3E}">
        <p14:creationId xmlns:p14="http://schemas.microsoft.com/office/powerpoint/2010/main" val="216907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68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131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55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49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spTree>
    <p:extLst>
      <p:ext uri="{BB962C8B-B14F-4D97-AF65-F5344CB8AC3E}">
        <p14:creationId xmlns:p14="http://schemas.microsoft.com/office/powerpoint/2010/main" val="241100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53D615D-ABFE-43AF-90B9-2FA300BC344F}" type="datetimeFigureOut">
              <a:rPr lang="pl-PL" smtClean="0"/>
              <a:t>03.05.2021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172D031-595D-48B9-8D08-2EE4439E8961}"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11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53D615D-ABFE-43AF-90B9-2FA300BC344F}" type="datetimeFigureOut">
              <a:rPr lang="pl-PL" smtClean="0"/>
              <a:t>03.05.2021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172D031-595D-48B9-8D08-2EE4439E8961}" type="slidenum">
              <a:rPr lang="pl-PL" smtClean="0"/>
              <a:t>‹#›</a:t>
            </a:fld>
            <a:endParaRPr lang="pl-PL"/>
          </a:p>
        </p:txBody>
      </p:sp>
    </p:spTree>
    <p:extLst>
      <p:ext uri="{BB962C8B-B14F-4D97-AF65-F5344CB8AC3E}">
        <p14:creationId xmlns:p14="http://schemas.microsoft.com/office/powerpoint/2010/main" val="87251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53D615D-ABFE-43AF-90B9-2FA300BC344F}" type="datetimeFigureOut">
              <a:rPr lang="pl-PL" smtClean="0"/>
              <a:t>03.05.2021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172D031-595D-48B9-8D08-2EE4439E8961}"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9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53D615D-ABFE-43AF-90B9-2FA300BC344F}" type="datetimeFigureOut">
              <a:rPr lang="pl-PL" smtClean="0"/>
              <a:t>03.05.2021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172D031-595D-48B9-8D08-2EE4439E8961}"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86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D615D-ABFE-43AF-90B9-2FA300BC344F}" type="datetimeFigureOut">
              <a:rPr lang="pl-PL" smtClean="0"/>
              <a:t>03.05.2021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172D031-595D-48B9-8D08-2EE4439E8961}" type="slidenum">
              <a:rPr lang="pl-PL" smtClean="0"/>
              <a:t>‹#›</a:t>
            </a:fld>
            <a:endParaRPr lang="pl-PL"/>
          </a:p>
        </p:txBody>
      </p:sp>
    </p:spTree>
    <p:extLst>
      <p:ext uri="{BB962C8B-B14F-4D97-AF65-F5344CB8AC3E}">
        <p14:creationId xmlns:p14="http://schemas.microsoft.com/office/powerpoint/2010/main" val="192684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53D615D-ABFE-43AF-90B9-2FA300BC344F}" type="datetimeFigureOut">
              <a:rPr lang="pl-PL" smtClean="0"/>
              <a:t>03.05.2021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172D031-595D-48B9-8D08-2EE4439E8961}"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19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53D615D-ABFE-43AF-90B9-2FA300BC344F}" type="datetimeFigureOut">
              <a:rPr lang="pl-PL" smtClean="0"/>
              <a:t>03.05.2021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172D031-595D-48B9-8D08-2EE4439E8961}" type="slidenum">
              <a:rPr lang="pl-PL" smtClean="0"/>
              <a:t>‹#›</a:t>
            </a:fld>
            <a:endParaRPr lang="pl-PL"/>
          </a:p>
        </p:txBody>
      </p:sp>
    </p:spTree>
    <p:extLst>
      <p:ext uri="{BB962C8B-B14F-4D97-AF65-F5344CB8AC3E}">
        <p14:creationId xmlns:p14="http://schemas.microsoft.com/office/powerpoint/2010/main" val="303389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3D615D-ABFE-43AF-90B9-2FA300BC344F}" type="datetimeFigureOut">
              <a:rPr lang="pl-PL" smtClean="0"/>
              <a:t>03.05.2021</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72D031-595D-48B9-8D08-2EE4439E8961}" type="slidenum">
              <a:rPr lang="pl-PL" smtClean="0"/>
              <a:t>‹#›</a:t>
            </a:fld>
            <a:endParaRPr lang="pl-PL"/>
          </a:p>
        </p:txBody>
      </p:sp>
    </p:spTree>
    <p:extLst>
      <p:ext uri="{BB962C8B-B14F-4D97-AF65-F5344CB8AC3E}">
        <p14:creationId xmlns:p14="http://schemas.microsoft.com/office/powerpoint/2010/main" val="3743708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C3102F-1DB4-4219-83D4-CB831C19B34E}"/>
              </a:ext>
            </a:extLst>
          </p:cNvPr>
          <p:cNvSpPr>
            <a:spLocks noGrp="1"/>
          </p:cNvSpPr>
          <p:nvPr>
            <p:ph type="ctrTitle"/>
          </p:nvPr>
        </p:nvSpPr>
        <p:spPr/>
        <p:txBody>
          <a:bodyPr/>
          <a:lstStyle/>
          <a:p>
            <a:r>
              <a:rPr lang="pl-PL" sz="3200" dirty="0"/>
              <a:t>Odważni, wspaniali…</a:t>
            </a:r>
            <a:br>
              <a:rPr lang="pl-PL" sz="3200" dirty="0"/>
            </a:br>
            <a:r>
              <a:rPr lang="pl-PL" sz="3200" dirty="0"/>
              <a:t> zapisani nie tylko na kartkach, pozostają na zawsze w naszej pamięci i sercach…</a:t>
            </a:r>
          </a:p>
        </p:txBody>
      </p:sp>
      <p:sp>
        <p:nvSpPr>
          <p:cNvPr id="3" name="Podtytuł 2">
            <a:extLst>
              <a:ext uri="{FF2B5EF4-FFF2-40B4-BE49-F238E27FC236}">
                <a16:creationId xmlns:a16="http://schemas.microsoft.com/office/drawing/2014/main" id="{A9A7F736-83C1-4E3F-9855-903498F758F7}"/>
              </a:ext>
            </a:extLst>
          </p:cNvPr>
          <p:cNvSpPr>
            <a:spLocks noGrp="1"/>
          </p:cNvSpPr>
          <p:nvPr>
            <p:ph type="subTitle" idx="1"/>
          </p:nvPr>
        </p:nvSpPr>
        <p:spPr/>
        <p:txBody>
          <a:bodyPr/>
          <a:lstStyle/>
          <a:p>
            <a:r>
              <a:rPr lang="pl-PL" dirty="0"/>
              <a:t>Świętokrzyscy Partyzanci Armii Krajowej</a:t>
            </a:r>
          </a:p>
        </p:txBody>
      </p:sp>
    </p:spTree>
    <p:extLst>
      <p:ext uri="{BB962C8B-B14F-4D97-AF65-F5344CB8AC3E}">
        <p14:creationId xmlns:p14="http://schemas.microsoft.com/office/powerpoint/2010/main" val="336318259"/>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5748C2-7D6B-43A1-8047-CB22AEC1F61B}"/>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74BABFF9-3C25-4CDB-AAF9-A0DBE7D699E7}"/>
              </a:ext>
            </a:extLst>
          </p:cNvPr>
          <p:cNvSpPr>
            <a:spLocks noGrp="1"/>
          </p:cNvSpPr>
          <p:nvPr>
            <p:ph idx="1"/>
          </p:nvPr>
        </p:nvSpPr>
        <p:spPr/>
        <p:txBody>
          <a:bodyPr>
            <a:normAutofit fontScale="62500" lnSpcReduction="20000"/>
          </a:bodyPr>
          <a:lstStyle/>
          <a:p>
            <a:r>
              <a:rPr lang="pl-PL" b="1" i="0" dirty="0">
                <a:solidFill>
                  <a:srgbClr val="020202"/>
                </a:solidFill>
                <a:effectLst/>
                <a:latin typeface="Arial" panose="020B0604020202020204" pitchFamily="34" charset="0"/>
              </a:rPr>
              <a:t>10 października 1941 r. złożył przysięgę obowiązującą w ZWZ-AK i – w stopniu porucznika – nocą z 7 na 8 listopada został zrzucony do Polski w ramach pierwszego lotu o kryptonimie "</a:t>
            </a:r>
            <a:r>
              <a:rPr lang="pl-PL" b="1" i="0" dirty="0" err="1">
                <a:solidFill>
                  <a:srgbClr val="020202"/>
                </a:solidFill>
                <a:effectLst/>
                <a:latin typeface="Arial" panose="020B0604020202020204" pitchFamily="34" charset="0"/>
              </a:rPr>
              <a:t>Rucktion</a:t>
            </a:r>
            <a:r>
              <a:rPr lang="pl-PL" b="1" i="0" dirty="0">
                <a:solidFill>
                  <a:srgbClr val="020202"/>
                </a:solidFill>
                <a:effectLst/>
                <a:latin typeface="Arial" panose="020B0604020202020204" pitchFamily="34" charset="0"/>
              </a:rPr>
              <a:t>". Został przydzielony do komórki Oddziału V Komendy Głównej ZWZ-AK, zajmującej się sprawami odbioru zrzutów lotniczych (krypt. "Syrena"). Powierzono mu koordynację wszystkich spraw związanych z przyjmowaniem kolejnych grup cichociemnych. Po wypełnieniu swoich zadań miał objąć dowództwo ochrony Delegata Rządu na Kraj, ale zgodnie z własnym życzeniem 13 czerwca 1942 r. objął dowództwo II odcinka "Wachlarza" w Równem. Jednakże krótko po tym został aresztowany wraz z Janem Rogowskim ps. "Czarka" przez żandarmerię niemiecką w drodze na akcję w </a:t>
            </a:r>
            <a:r>
              <a:rPr lang="pl-PL" b="1" i="0" dirty="0" err="1">
                <a:solidFill>
                  <a:srgbClr val="020202"/>
                </a:solidFill>
                <a:effectLst/>
                <a:latin typeface="Arial" panose="020B0604020202020204" pitchFamily="34" charset="0"/>
              </a:rPr>
              <a:t>Zwiahlu</a:t>
            </a:r>
            <a:r>
              <a:rPr lang="pl-PL" b="1" i="0" dirty="0">
                <a:solidFill>
                  <a:srgbClr val="020202"/>
                </a:solidFill>
                <a:effectLst/>
                <a:latin typeface="Arial" panose="020B0604020202020204" pitchFamily="34" charset="0"/>
              </a:rPr>
              <a:t>. Po 4 miesiącach uciekł z więzienia w </a:t>
            </a:r>
            <a:r>
              <a:rPr lang="pl-PL" b="1" i="0" dirty="0" err="1">
                <a:solidFill>
                  <a:srgbClr val="020202"/>
                </a:solidFill>
                <a:effectLst/>
                <a:latin typeface="Arial" panose="020B0604020202020204" pitchFamily="34" charset="0"/>
              </a:rPr>
              <a:t>Zwiahlu</a:t>
            </a:r>
            <a:r>
              <a:rPr lang="pl-PL" b="1" i="0" dirty="0">
                <a:solidFill>
                  <a:srgbClr val="020202"/>
                </a:solidFill>
                <a:effectLst/>
                <a:latin typeface="Arial" panose="020B0604020202020204" pitchFamily="34" charset="0"/>
              </a:rPr>
              <a:t> i dotarł pieszo do Warszawy. Po krótkim odpoczynku i dojściu do zdrowia otrzymał funkcję inspektora i prowadził szkolenia z zakresu dywersji. W listopadzie 1942 r. Komendant Główny AK, gen. Stefan Rowecki ps. "Grot" wyznaczył go do zadania przeprowadzenia akcji odbicia 3 ludzi (kpt. Alfreda Paczkowskiego ps. "Wania", komendanta III odcinka "Wachlarza", Mariana Czarneckiego ps. "Ryś" i Piotra </a:t>
            </a:r>
            <a:r>
              <a:rPr lang="pl-PL" b="1" i="0" dirty="0" err="1">
                <a:solidFill>
                  <a:srgbClr val="020202"/>
                </a:solidFill>
                <a:effectLst/>
                <a:latin typeface="Arial" panose="020B0604020202020204" pitchFamily="34" charset="0"/>
              </a:rPr>
              <a:t>Downara</a:t>
            </a:r>
            <a:r>
              <a:rPr lang="pl-PL" b="1" i="0" dirty="0">
                <a:solidFill>
                  <a:srgbClr val="020202"/>
                </a:solidFill>
                <a:effectLst/>
                <a:latin typeface="Arial" panose="020B0604020202020204" pitchFamily="34" charset="0"/>
              </a:rPr>
              <a:t> ps. "</a:t>
            </a:r>
            <a:r>
              <a:rPr lang="pl-PL" b="1" i="0" dirty="0" err="1">
                <a:solidFill>
                  <a:srgbClr val="020202"/>
                </a:solidFill>
                <a:effectLst/>
                <a:latin typeface="Arial" panose="020B0604020202020204" pitchFamily="34" charset="0"/>
              </a:rPr>
              <a:t>Azorek</a:t>
            </a:r>
            <a:r>
              <a:rPr lang="pl-PL" b="1" i="0" dirty="0">
                <a:solidFill>
                  <a:srgbClr val="020202"/>
                </a:solidFill>
                <a:effectLst/>
                <a:latin typeface="Arial" panose="020B0604020202020204" pitchFamily="34" charset="0"/>
              </a:rPr>
              <a:t>") z więzienia w Pińsku. Po długich przygotowaniach akcja odbyła się 18 stycznia 1943 r. Uwolnieni oficerowie AK zostali przetransportowani do Warszawy. Za tę akcję Jan </a:t>
            </a:r>
            <a:r>
              <a:rPr lang="pl-PL" b="1" i="0" dirty="0" err="1">
                <a:solidFill>
                  <a:srgbClr val="020202"/>
                </a:solidFill>
                <a:effectLst/>
                <a:latin typeface="Arial" panose="020B0604020202020204" pitchFamily="34" charset="0"/>
              </a:rPr>
              <a:t>Piwnik</a:t>
            </a:r>
            <a:r>
              <a:rPr lang="pl-PL" b="1" i="0" dirty="0">
                <a:solidFill>
                  <a:srgbClr val="020202"/>
                </a:solidFill>
                <a:effectLst/>
                <a:latin typeface="Arial" panose="020B0604020202020204" pitchFamily="34" charset="0"/>
              </a:rPr>
              <a:t> został odznaczony Orderem Virtuti </a:t>
            </a:r>
            <a:r>
              <a:rPr lang="pl-PL" b="1" i="0" dirty="0" err="1">
                <a:solidFill>
                  <a:srgbClr val="020202"/>
                </a:solidFill>
                <a:effectLst/>
                <a:latin typeface="Arial" panose="020B0604020202020204" pitchFamily="34" charset="0"/>
              </a:rPr>
              <a:t>Militari.v</a:t>
            </a:r>
            <a:endParaRPr lang="pl-PL" dirty="0"/>
          </a:p>
        </p:txBody>
      </p:sp>
    </p:spTree>
    <p:extLst>
      <p:ext uri="{BB962C8B-B14F-4D97-AF65-F5344CB8AC3E}">
        <p14:creationId xmlns:p14="http://schemas.microsoft.com/office/powerpoint/2010/main" val="588099394"/>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B0AF229-DB57-48B6-B3A2-3EDA40477E6F}"/>
              </a:ext>
            </a:extLst>
          </p:cNvPr>
          <p:cNvPicPr>
            <a:picLocks noChangeAspect="1"/>
          </p:cNvPicPr>
          <p:nvPr/>
        </p:nvPicPr>
        <p:blipFill>
          <a:blip r:embed="rId2"/>
          <a:stretch>
            <a:fillRect/>
          </a:stretch>
        </p:blipFill>
        <p:spPr>
          <a:xfrm>
            <a:off x="9077739" y="626349"/>
            <a:ext cx="2042830" cy="2209616"/>
          </a:xfrm>
          <a:prstGeom prst="rect">
            <a:avLst/>
          </a:prstGeom>
        </p:spPr>
      </p:pic>
      <p:sp>
        <p:nvSpPr>
          <p:cNvPr id="2" name="Tytuł 1">
            <a:extLst>
              <a:ext uri="{FF2B5EF4-FFF2-40B4-BE49-F238E27FC236}">
                <a16:creationId xmlns:a16="http://schemas.microsoft.com/office/drawing/2014/main" id="{B10072D3-0D25-49E9-91E8-261BE62C0F41}"/>
              </a:ext>
            </a:extLst>
          </p:cNvPr>
          <p:cNvSpPr>
            <a:spLocks noGrp="1"/>
          </p:cNvSpPr>
          <p:nvPr>
            <p:ph type="title"/>
          </p:nvPr>
        </p:nvSpPr>
        <p:spPr>
          <a:xfrm>
            <a:off x="1295401" y="1035140"/>
            <a:ext cx="9601196" cy="1303867"/>
          </a:xfrm>
        </p:spPr>
        <p:txBody>
          <a:bodyPr/>
          <a:lstStyle/>
          <a:p>
            <a:endParaRPr lang="pl-PL" dirty="0"/>
          </a:p>
        </p:txBody>
      </p:sp>
      <p:sp>
        <p:nvSpPr>
          <p:cNvPr id="3" name="Symbol zastępczy zawartości 2">
            <a:extLst>
              <a:ext uri="{FF2B5EF4-FFF2-40B4-BE49-F238E27FC236}">
                <a16:creationId xmlns:a16="http://schemas.microsoft.com/office/drawing/2014/main" id="{22D08E29-AE28-465D-9A20-E054FEBA3899}"/>
              </a:ext>
            </a:extLst>
          </p:cNvPr>
          <p:cNvSpPr>
            <a:spLocks noGrp="1"/>
          </p:cNvSpPr>
          <p:nvPr>
            <p:ph idx="1"/>
          </p:nvPr>
        </p:nvSpPr>
        <p:spPr>
          <a:xfrm>
            <a:off x="1295401" y="2556932"/>
            <a:ext cx="9601196" cy="4002894"/>
          </a:xfrm>
        </p:spPr>
        <p:txBody>
          <a:bodyPr>
            <a:normAutofit fontScale="70000" lnSpcReduction="20000"/>
          </a:bodyPr>
          <a:lstStyle/>
          <a:p>
            <a:pPr algn="just"/>
            <a:endParaRPr lang="pl-PL" b="1" i="0" dirty="0">
              <a:solidFill>
                <a:srgbClr val="020202"/>
              </a:solidFill>
              <a:effectLst/>
              <a:latin typeface="Arial" panose="020B0604020202020204" pitchFamily="34" charset="0"/>
            </a:endParaRPr>
          </a:p>
          <a:p>
            <a:pPr algn="just"/>
            <a:r>
              <a:rPr lang="pl-PL" b="1" i="0" dirty="0">
                <a:solidFill>
                  <a:srgbClr val="020202"/>
                </a:solidFill>
                <a:effectLst/>
                <a:latin typeface="Arial" panose="020B0604020202020204" pitchFamily="34" charset="0"/>
              </a:rPr>
              <a:t>W marcu tego roku został powołany na komendanta Kedywu w Okręgu Radomsko-Kieleckim Armii Krajowej gdzie podjął pracę nad organizacją dużej jednostki partyzanckiej, która powstała pod nazwą "Zgrupowania Partyzanckie Armii Krajowej Ponury". Latem zgrupowania z powodzeniem wykonały szereg ataków na obiekty wroga i akcji dywersyjnych. W wyniku operacji Niemców skierowanej na bazę Zgrupowań na </a:t>
            </a:r>
            <a:r>
              <a:rPr lang="pl-PL" b="1" i="0" dirty="0" err="1">
                <a:solidFill>
                  <a:srgbClr val="020202"/>
                </a:solidFill>
                <a:effectLst/>
                <a:latin typeface="Arial" panose="020B0604020202020204" pitchFamily="34" charset="0"/>
              </a:rPr>
              <a:t>Wykusie</a:t>
            </a:r>
            <a:r>
              <a:rPr lang="pl-PL" b="1" i="0" dirty="0">
                <a:solidFill>
                  <a:srgbClr val="020202"/>
                </a:solidFill>
                <a:effectLst/>
                <a:latin typeface="Arial" panose="020B0604020202020204" pitchFamily="34" charset="0"/>
              </a:rPr>
              <a:t> oddziały partyzanckie poniosły poważne straty. "Ponury" dokonał wówczas częściowego rozformowania i przeniósł się na wschód w lasy Pasma </a:t>
            </a:r>
            <a:r>
              <a:rPr lang="pl-PL" b="1" i="0" dirty="0" err="1">
                <a:solidFill>
                  <a:srgbClr val="020202"/>
                </a:solidFill>
                <a:effectLst/>
                <a:latin typeface="Arial" panose="020B0604020202020204" pitchFamily="34" charset="0"/>
              </a:rPr>
              <a:t>Jeleniowskiego</a:t>
            </a:r>
            <a:r>
              <a:rPr lang="pl-PL" b="1" i="0" dirty="0">
                <a:solidFill>
                  <a:srgbClr val="020202"/>
                </a:solidFill>
                <a:effectLst/>
                <a:latin typeface="Arial" panose="020B0604020202020204" pitchFamily="34" charset="0"/>
              </a:rPr>
              <a:t>. W grudniu 1943 r. rozkazem Komendanta Głównego Armii Krajowej został odwołany z dowództwa Zgrupowań i w lutym 1944 r. odkomenderowany do dyspozycji Okręgu "Nowogródek" Armii Krajowej. Początkowo dowodził samodzielnym oddziałem partyzanckim, a następnie VII batalionem 77 </a:t>
            </a:r>
            <a:r>
              <a:rPr lang="pl-PL" b="1" i="0" dirty="0" err="1">
                <a:solidFill>
                  <a:srgbClr val="020202"/>
                </a:solidFill>
                <a:effectLst/>
                <a:latin typeface="Arial" panose="020B0604020202020204" pitchFamily="34" charset="0"/>
              </a:rPr>
              <a:t>p.p</a:t>
            </a:r>
            <a:r>
              <a:rPr lang="pl-PL" b="1" i="0" dirty="0">
                <a:solidFill>
                  <a:srgbClr val="020202"/>
                </a:solidFill>
                <a:effectLst/>
                <a:latin typeface="Arial" panose="020B0604020202020204" pitchFamily="34" charset="0"/>
              </a:rPr>
              <a:t>. Armii Krajowej. W czasie jednego z udanych ataków na obiekty niemieckie, 16 czerwca 1944 r., poległ pod </a:t>
            </a:r>
            <a:r>
              <a:rPr lang="pl-PL" b="1" i="0" dirty="0" err="1">
                <a:solidFill>
                  <a:srgbClr val="020202"/>
                </a:solidFill>
                <a:effectLst/>
                <a:latin typeface="Arial" panose="020B0604020202020204" pitchFamily="34" charset="0"/>
              </a:rPr>
              <a:t>Jewłaszami</a:t>
            </a:r>
            <a:r>
              <a:rPr lang="pl-PL" b="1" i="0" dirty="0">
                <a:solidFill>
                  <a:srgbClr val="020202"/>
                </a:solidFill>
                <a:effectLst/>
                <a:latin typeface="Arial" panose="020B0604020202020204" pitchFamily="34" charset="0"/>
              </a:rPr>
              <a:t>. Pośmiertnie został awansowany do stopnia majora. Był odznaczony Krzyżem Walecznych dwukrotnie i Krzyżem Virtuti Militari IV klasy.</a:t>
            </a:r>
          </a:p>
          <a:p>
            <a:endParaRPr lang="pl-PL" dirty="0"/>
          </a:p>
        </p:txBody>
      </p:sp>
    </p:spTree>
    <p:extLst>
      <p:ext uri="{BB962C8B-B14F-4D97-AF65-F5344CB8AC3E}">
        <p14:creationId xmlns:p14="http://schemas.microsoft.com/office/powerpoint/2010/main" val="1176932165"/>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3E54E-B5DC-4B77-AAFE-9AC1D55F77B4}"/>
              </a:ext>
            </a:extLst>
          </p:cNvPr>
          <p:cNvSpPr>
            <a:spLocks noGrp="1"/>
          </p:cNvSpPr>
          <p:nvPr>
            <p:ph type="title"/>
          </p:nvPr>
        </p:nvSpPr>
        <p:spPr/>
        <p:txBody>
          <a:bodyPr/>
          <a:lstStyle/>
          <a:p>
            <a:r>
              <a:rPr lang="pl-PL" dirty="0"/>
              <a:t>Eugeniusz Kaszyński</a:t>
            </a:r>
          </a:p>
        </p:txBody>
      </p:sp>
      <p:sp>
        <p:nvSpPr>
          <p:cNvPr id="3" name="Symbol zastępczy zawartości 2">
            <a:extLst>
              <a:ext uri="{FF2B5EF4-FFF2-40B4-BE49-F238E27FC236}">
                <a16:creationId xmlns:a16="http://schemas.microsoft.com/office/drawing/2014/main" id="{18EDF37D-A8BC-4CEE-BF50-2CF2AB194545}"/>
              </a:ext>
            </a:extLst>
          </p:cNvPr>
          <p:cNvSpPr>
            <a:spLocks noGrp="1"/>
          </p:cNvSpPr>
          <p:nvPr>
            <p:ph idx="1"/>
          </p:nvPr>
        </p:nvSpPr>
        <p:spPr/>
        <p:txBody>
          <a:bodyPr/>
          <a:lstStyle/>
          <a:p>
            <a:endParaRPr lang="pl-PL" b="1" i="0" dirty="0">
              <a:solidFill>
                <a:srgbClr val="202122"/>
              </a:solidFill>
              <a:effectLst/>
              <a:latin typeface="Arial" panose="020B0604020202020204" pitchFamily="34" charset="0"/>
            </a:endParaRPr>
          </a:p>
          <a:p>
            <a:endParaRPr lang="pl-PL" b="1" dirty="0">
              <a:solidFill>
                <a:srgbClr val="202122"/>
              </a:solidFill>
              <a:latin typeface="Arial" panose="020B0604020202020204" pitchFamily="34" charset="0"/>
            </a:endParaRPr>
          </a:p>
          <a:p>
            <a:r>
              <a:rPr lang="pl-PL" b="1" i="0" dirty="0">
                <a:solidFill>
                  <a:schemeClr val="tx1"/>
                </a:solidFill>
                <a:effectLst/>
                <a:latin typeface="Arial" panose="020B0604020202020204" pitchFamily="34" charset="0"/>
              </a:rPr>
              <a:t>Eugeniusz Gedymin Kaszyński</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ps.</a:t>
            </a:r>
            <a:r>
              <a:rPr lang="pl-PL" b="0" i="0" dirty="0">
                <a:solidFill>
                  <a:schemeClr val="tx1"/>
                </a:solidFill>
                <a:effectLst/>
                <a:latin typeface="Arial" panose="020B0604020202020204" pitchFamily="34" charset="0"/>
              </a:rPr>
              <a:t> „Zygmunt”, „Nurt”, „Mur” (ur. </a:t>
            </a:r>
            <a:r>
              <a:rPr lang="pl-PL" dirty="0">
                <a:solidFill>
                  <a:schemeClr val="tx1"/>
                </a:solidFill>
                <a:latin typeface="Arial" panose="020B0604020202020204" pitchFamily="34" charset="0"/>
              </a:rPr>
              <a:t>22 sierpnia</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1909</a:t>
            </a:r>
            <a:r>
              <a:rPr lang="pl-PL" b="0" i="0" dirty="0">
                <a:solidFill>
                  <a:schemeClr val="tx1"/>
                </a:solidFill>
                <a:effectLst/>
                <a:latin typeface="Arial" panose="020B0604020202020204" pitchFamily="34" charset="0"/>
              </a:rPr>
              <a:t> w </a:t>
            </a:r>
            <a:r>
              <a:rPr lang="pl-PL" dirty="0">
                <a:solidFill>
                  <a:schemeClr val="tx1"/>
                </a:solidFill>
                <a:latin typeface="Arial" panose="020B0604020202020204" pitchFamily="34" charset="0"/>
              </a:rPr>
              <a:t>Łodzi</a:t>
            </a:r>
            <a:r>
              <a:rPr lang="pl-PL" b="0" i="0" dirty="0">
                <a:solidFill>
                  <a:schemeClr val="tx1"/>
                </a:solidFill>
                <a:effectLst/>
                <a:latin typeface="Arial" panose="020B0604020202020204" pitchFamily="34" charset="0"/>
              </a:rPr>
              <a:t>, zm. </a:t>
            </a:r>
            <a:r>
              <a:rPr lang="pl-PL" dirty="0">
                <a:solidFill>
                  <a:schemeClr val="tx1"/>
                </a:solidFill>
                <a:latin typeface="Arial" panose="020B0604020202020204" pitchFamily="34" charset="0"/>
              </a:rPr>
              <a:t>24 marca</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1976</a:t>
            </a:r>
            <a:r>
              <a:rPr lang="pl-PL" b="0" i="0" dirty="0">
                <a:solidFill>
                  <a:schemeClr val="tx1"/>
                </a:solidFill>
                <a:effectLst/>
                <a:latin typeface="Arial" panose="020B0604020202020204" pitchFamily="34" charset="0"/>
              </a:rPr>
              <a:t> w </a:t>
            </a:r>
            <a:r>
              <a:rPr lang="pl-PL" dirty="0">
                <a:solidFill>
                  <a:schemeClr val="tx1"/>
                </a:solidFill>
                <a:latin typeface="Arial" panose="020B0604020202020204" pitchFamily="34" charset="0"/>
              </a:rPr>
              <a:t>Londynie</a:t>
            </a:r>
            <a:r>
              <a:rPr lang="pl-PL" b="0" i="0" dirty="0">
                <a:solidFill>
                  <a:schemeClr val="tx1"/>
                </a:solidFill>
                <a:effectLst/>
                <a:latin typeface="Arial" panose="020B0604020202020204" pitchFamily="34" charset="0"/>
              </a:rPr>
              <a:t>) – </a:t>
            </a:r>
            <a:r>
              <a:rPr lang="pl-PL" dirty="0">
                <a:solidFill>
                  <a:schemeClr val="tx1"/>
                </a:solidFill>
                <a:latin typeface="Arial" panose="020B0604020202020204" pitchFamily="34" charset="0"/>
              </a:rPr>
              <a:t>major</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rezerwy</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piechoty</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Wojska Polskiego</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cichociemny</a:t>
            </a:r>
            <a:r>
              <a:rPr lang="pl-PL" b="0" i="0" dirty="0">
                <a:solidFill>
                  <a:schemeClr val="tx1"/>
                </a:solidFill>
                <a:effectLst/>
                <a:latin typeface="Arial" panose="020B0604020202020204" pitchFamily="34" charset="0"/>
              </a:rPr>
              <a:t>, zastępca dowódcy i dowódca </a:t>
            </a:r>
            <a:r>
              <a:rPr lang="pl-PL" dirty="0">
                <a:solidFill>
                  <a:schemeClr val="tx1"/>
                </a:solidFill>
                <a:latin typeface="Arial" panose="020B0604020202020204" pitchFamily="34" charset="0"/>
              </a:rPr>
              <a:t>Zgrupowań Partyzanckich AK „Ponury”</a:t>
            </a:r>
            <a:r>
              <a:rPr lang="pl-PL" b="0" i="0" dirty="0">
                <a:solidFill>
                  <a:schemeClr val="tx1"/>
                </a:solidFill>
                <a:effectLst/>
                <a:latin typeface="Arial" panose="020B0604020202020204" pitchFamily="34" charset="0"/>
              </a:rPr>
              <a:t>, dowódca I batalionu i ostatni dowódca </a:t>
            </a:r>
            <a:r>
              <a:rPr lang="pl-PL" dirty="0">
                <a:solidFill>
                  <a:schemeClr val="tx1"/>
                </a:solidFill>
                <a:latin typeface="Arial" panose="020B0604020202020204" pitchFamily="34" charset="0"/>
              </a:rPr>
              <a:t>2 pułku piechoty Legionów AK</a:t>
            </a:r>
            <a:endParaRPr lang="pl-PL" dirty="0">
              <a:solidFill>
                <a:schemeClr val="tx1"/>
              </a:solidFill>
            </a:endParaRPr>
          </a:p>
        </p:txBody>
      </p:sp>
      <p:pic>
        <p:nvPicPr>
          <p:cNvPr id="4" name="Obraz 3">
            <a:extLst>
              <a:ext uri="{FF2B5EF4-FFF2-40B4-BE49-F238E27FC236}">
                <a16:creationId xmlns:a16="http://schemas.microsoft.com/office/drawing/2014/main" id="{3BDEC36E-49C4-4B3E-BFEE-CF477EAE51F1}"/>
              </a:ext>
            </a:extLst>
          </p:cNvPr>
          <p:cNvPicPr>
            <a:picLocks noChangeAspect="1"/>
          </p:cNvPicPr>
          <p:nvPr/>
        </p:nvPicPr>
        <p:blipFill>
          <a:blip r:embed="rId2"/>
          <a:stretch>
            <a:fillRect/>
          </a:stretch>
        </p:blipFill>
        <p:spPr>
          <a:xfrm>
            <a:off x="9010729" y="713246"/>
            <a:ext cx="2262730" cy="2719802"/>
          </a:xfrm>
          <a:prstGeom prst="rect">
            <a:avLst/>
          </a:prstGeom>
        </p:spPr>
      </p:pic>
    </p:spTree>
    <p:extLst>
      <p:ext uri="{BB962C8B-B14F-4D97-AF65-F5344CB8AC3E}">
        <p14:creationId xmlns:p14="http://schemas.microsoft.com/office/powerpoint/2010/main" val="63755557"/>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17C4E1-CA9F-4BAA-A02F-EB7F905CFA61}"/>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A0EBC51C-C8A6-4094-8B6A-5CE1467941EB}"/>
              </a:ext>
            </a:extLst>
          </p:cNvPr>
          <p:cNvSpPr>
            <a:spLocks noGrp="1"/>
          </p:cNvSpPr>
          <p:nvPr>
            <p:ph idx="1"/>
          </p:nvPr>
        </p:nvSpPr>
        <p:spPr/>
        <p:txBody>
          <a:bodyPr>
            <a:normAutofit lnSpcReduction="10000"/>
          </a:bodyPr>
          <a:lstStyle/>
          <a:p>
            <a:r>
              <a:rPr lang="pl-PL" b="0" i="0" dirty="0">
                <a:solidFill>
                  <a:schemeClr val="tx1"/>
                </a:solidFill>
                <a:effectLst/>
                <a:latin typeface="Open Sans" panose="020B0606030504020204" pitchFamily="34" charset="0"/>
              </a:rPr>
              <a:t>Urodził się 22 sierpnia 1909 roku. Ukończył Szkołę Podchorążych Rezerwy Piechoty i jako oficer w stopniu ppor. brał udział w wojnie obronnej 1939 r. na froncie południowym w batalionie Obrony Narodowej “Stryj”. Internowany na Węgrzech jeszcze jesienią 1939 r. przedarł się do Francji, gdzie po raz drugi walczył z Niemcami w 8 pułku 3 Dywizji Piechoty. Po klęsce Aliantów dostał się do Anglii i został wcielony do 1 Samodzielnej Brygady Spadochronowej, gdzie w ośrodku szkoleniowym cichociemnych był instruktorem.</a:t>
            </a:r>
            <a:endParaRPr lang="pl-PL" dirty="0">
              <a:solidFill>
                <a:schemeClr val="tx1"/>
              </a:solidFill>
            </a:endParaRPr>
          </a:p>
        </p:txBody>
      </p:sp>
    </p:spTree>
    <p:extLst>
      <p:ext uri="{BB962C8B-B14F-4D97-AF65-F5344CB8AC3E}">
        <p14:creationId xmlns:p14="http://schemas.microsoft.com/office/powerpoint/2010/main" val="3269395257"/>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1ABD06-4B8F-4D8C-BA49-01ADCBC92368}"/>
              </a:ext>
            </a:extLst>
          </p:cNvPr>
          <p:cNvSpPr>
            <a:spLocks noGrp="1"/>
          </p:cNvSpPr>
          <p:nvPr>
            <p:ph type="title"/>
          </p:nvPr>
        </p:nvSpPr>
        <p:spPr/>
        <p:txBody>
          <a:bodyPr>
            <a:normAutofit fontScale="90000"/>
          </a:bodyPr>
          <a:lstStyle/>
          <a:p>
            <a:pPr algn="l"/>
            <a:r>
              <a:rPr lang="pl-PL" b="1" i="0" dirty="0">
                <a:solidFill>
                  <a:srgbClr val="000000"/>
                </a:solidFill>
                <a:effectLst/>
                <a:latin typeface="Arial" panose="020B0604020202020204" pitchFamily="34" charset="0"/>
              </a:rPr>
              <a:t>Konspiracja w Górach Świętokrzyskich</a:t>
            </a:r>
            <a:endParaRPr lang="pl-PL" dirty="0"/>
          </a:p>
        </p:txBody>
      </p:sp>
      <p:sp>
        <p:nvSpPr>
          <p:cNvPr id="3" name="Symbol zastępczy zawartości 2">
            <a:extLst>
              <a:ext uri="{FF2B5EF4-FFF2-40B4-BE49-F238E27FC236}">
                <a16:creationId xmlns:a16="http://schemas.microsoft.com/office/drawing/2014/main" id="{F87475D7-F611-475F-88CE-F726446EF8FA}"/>
              </a:ext>
            </a:extLst>
          </p:cNvPr>
          <p:cNvSpPr>
            <a:spLocks noGrp="1"/>
          </p:cNvSpPr>
          <p:nvPr>
            <p:ph idx="1"/>
          </p:nvPr>
        </p:nvSpPr>
        <p:spPr/>
        <p:txBody>
          <a:bodyPr>
            <a:normAutofit fontScale="62500" lnSpcReduction="20000"/>
          </a:bodyPr>
          <a:lstStyle/>
          <a:p>
            <a:r>
              <a:rPr lang="pl-PL" b="0" i="0" dirty="0">
                <a:solidFill>
                  <a:schemeClr val="tx1"/>
                </a:solidFill>
                <a:effectLst/>
                <a:latin typeface="Arial" panose="020B0604020202020204" pitchFamily="34" charset="0"/>
              </a:rPr>
              <a:t>W nocy z 1 na 2 października 1942 został zrzucony do </a:t>
            </a:r>
            <a:r>
              <a:rPr lang="pl-PL" dirty="0">
                <a:solidFill>
                  <a:schemeClr val="tx1"/>
                </a:solidFill>
                <a:latin typeface="Arial" panose="020B0604020202020204" pitchFamily="34" charset="0"/>
              </a:rPr>
              <a:t>Polski</a:t>
            </a:r>
            <a:r>
              <a:rPr lang="pl-PL" b="0" i="0" dirty="0">
                <a:solidFill>
                  <a:schemeClr val="tx1"/>
                </a:solidFill>
                <a:effectLst/>
                <a:latin typeface="Arial" panose="020B0604020202020204" pitchFamily="34" charset="0"/>
              </a:rPr>
              <a:t> w ramach operacji „</a:t>
            </a:r>
            <a:r>
              <a:rPr lang="pl-PL" b="0" i="0" dirty="0" err="1">
                <a:solidFill>
                  <a:schemeClr val="tx1"/>
                </a:solidFill>
                <a:effectLst/>
                <a:latin typeface="Arial" panose="020B0604020202020204" pitchFamily="34" charset="0"/>
              </a:rPr>
              <a:t>Chisel</a:t>
            </a:r>
            <a:r>
              <a:rPr lang="pl-PL" b="0" i="0" dirty="0">
                <a:solidFill>
                  <a:schemeClr val="tx1"/>
                </a:solidFill>
                <a:effectLst/>
                <a:latin typeface="Arial" panose="020B0604020202020204" pitchFamily="34" charset="0"/>
              </a:rPr>
              <a:t>”. Do końca listopada przebywał w </a:t>
            </a:r>
            <a:r>
              <a:rPr lang="pl-PL" dirty="0">
                <a:solidFill>
                  <a:schemeClr val="tx1"/>
                </a:solidFill>
                <a:latin typeface="Arial" panose="020B0604020202020204" pitchFamily="34" charset="0"/>
              </a:rPr>
              <a:t>Warszawie</a:t>
            </a:r>
            <a:r>
              <a:rPr lang="pl-PL" b="0" i="0" dirty="0">
                <a:solidFill>
                  <a:schemeClr val="tx1"/>
                </a:solidFill>
                <a:effectLst/>
                <a:latin typeface="Arial" panose="020B0604020202020204" pitchFamily="34" charset="0"/>
              </a:rPr>
              <a:t>, gdzie otrzymał przydział do Komendy Okręgu Radomsko-Kieleckiego AK. Od 1 grudnia 1942 do kwietnia 1943 pełnił funkcję oficera technicznego Związku Odwetu i jednocześnie inspektora dywersji </a:t>
            </a:r>
            <a:r>
              <a:rPr lang="pl-PL" dirty="0">
                <a:solidFill>
                  <a:schemeClr val="tx1"/>
                </a:solidFill>
                <a:latin typeface="Arial" panose="020B0604020202020204" pitchFamily="34" charset="0"/>
              </a:rPr>
              <a:t>Kedywu</a:t>
            </a:r>
            <a:r>
              <a:rPr lang="pl-PL" b="0" i="0" dirty="0">
                <a:solidFill>
                  <a:schemeClr val="tx1"/>
                </a:solidFill>
                <a:effectLst/>
                <a:latin typeface="Arial" panose="020B0604020202020204" pitchFamily="34" charset="0"/>
              </a:rPr>
              <a:t> Komendy Okręgu. Był wówczas odpowiedzialny za organizowanie patroli dywersyjnych na szlakach komunikacyjnych i szkolenie żołnierzy. Po przybyciu </a:t>
            </a:r>
            <a:r>
              <a:rPr lang="pl-PL" dirty="0">
                <a:solidFill>
                  <a:schemeClr val="tx1"/>
                </a:solidFill>
                <a:latin typeface="Arial" panose="020B0604020202020204" pitchFamily="34" charset="0"/>
              </a:rPr>
              <a:t>Jana </a:t>
            </a:r>
            <a:r>
              <a:rPr lang="pl-PL" dirty="0" err="1">
                <a:solidFill>
                  <a:schemeClr val="tx1"/>
                </a:solidFill>
                <a:latin typeface="Arial" panose="020B0604020202020204" pitchFamily="34" charset="0"/>
              </a:rPr>
              <a:t>Piwnika</a:t>
            </a:r>
            <a:r>
              <a:rPr lang="pl-PL" b="0" i="0" dirty="0">
                <a:solidFill>
                  <a:schemeClr val="tx1"/>
                </a:solidFill>
                <a:effectLst/>
                <a:latin typeface="Arial" panose="020B0604020202020204" pitchFamily="34" charset="0"/>
              </a:rPr>
              <a:t> ps. „Ponury”, który miał zadanie sformowania oddziału partyzanckiego, został jego zastępcą oraz komendantem Zgrupowania nr 1 w ramach Świętokrzyskich Zgrupowań AK (latem 1943). Jego oddział, liczący ok. 215 ludzi, składał się z trzech plutonów: ppor. E. </a:t>
            </a:r>
            <a:r>
              <a:rPr lang="pl-PL" b="0" i="0" dirty="0" err="1">
                <a:solidFill>
                  <a:schemeClr val="tx1"/>
                </a:solidFill>
                <a:effectLst/>
                <a:latin typeface="Arial" panose="020B0604020202020204" pitchFamily="34" charset="0"/>
              </a:rPr>
              <a:t>Domoradzkiego</a:t>
            </a:r>
            <a:r>
              <a:rPr lang="pl-PL" b="0" i="0" dirty="0">
                <a:solidFill>
                  <a:schemeClr val="tx1"/>
                </a:solidFill>
                <a:effectLst/>
                <a:latin typeface="Arial" panose="020B0604020202020204" pitchFamily="34" charset="0"/>
              </a:rPr>
              <a:t> ps. „Grot”, chor. T. Wagi ps. „</a:t>
            </a:r>
            <a:r>
              <a:rPr lang="pl-PL" b="0" i="0" dirty="0" err="1">
                <a:solidFill>
                  <a:schemeClr val="tx1"/>
                </a:solidFill>
                <a:effectLst/>
                <a:latin typeface="Arial" panose="020B0604020202020204" pitchFamily="34" charset="0"/>
              </a:rPr>
              <a:t>Szort</a:t>
            </a:r>
            <a:r>
              <a:rPr lang="pl-PL" b="0" i="0" dirty="0">
                <a:solidFill>
                  <a:schemeClr val="tx1"/>
                </a:solidFill>
                <a:effectLst/>
                <a:latin typeface="Arial" panose="020B0604020202020204" pitchFamily="34" charset="0"/>
              </a:rPr>
              <a:t>” i wachm. </a:t>
            </a:r>
            <a:r>
              <a:rPr lang="pl-PL" dirty="0">
                <a:solidFill>
                  <a:schemeClr val="tx1"/>
                </a:solidFill>
                <a:latin typeface="Arial" panose="020B0604020202020204" pitchFamily="34" charset="0"/>
              </a:rPr>
              <a:t>T. Wójcika</a:t>
            </a:r>
            <a:r>
              <a:rPr lang="pl-PL" b="0" i="0" dirty="0">
                <a:solidFill>
                  <a:schemeClr val="tx1"/>
                </a:solidFill>
                <a:effectLst/>
                <a:latin typeface="Arial" panose="020B0604020202020204" pitchFamily="34" charset="0"/>
              </a:rPr>
              <a:t> ps. „Tarzan”. Baza operacyjna znajdowała się na wzgórzu </a:t>
            </a:r>
            <a:r>
              <a:rPr lang="pl-PL" dirty="0" err="1">
                <a:solidFill>
                  <a:schemeClr val="tx1"/>
                </a:solidFill>
                <a:latin typeface="Arial" panose="020B0604020202020204" pitchFamily="34" charset="0"/>
              </a:rPr>
              <a:t>Wykus</a:t>
            </a:r>
            <a:r>
              <a:rPr lang="pl-PL" b="0" i="0" dirty="0">
                <a:solidFill>
                  <a:schemeClr val="tx1"/>
                </a:solidFill>
                <a:effectLst/>
                <a:latin typeface="Arial" panose="020B0604020202020204" pitchFamily="34" charset="0"/>
              </a:rPr>
              <a:t>, a teren działania obejmował obszar Gór Świętokrzyskich w rejonie </a:t>
            </a:r>
            <a:r>
              <a:rPr lang="pl-PL" dirty="0">
                <a:solidFill>
                  <a:schemeClr val="tx1"/>
                </a:solidFill>
                <a:latin typeface="Arial" panose="020B0604020202020204" pitchFamily="34" charset="0"/>
              </a:rPr>
              <a:t>Łysicy</a:t>
            </a:r>
            <a:r>
              <a:rPr lang="pl-PL" b="0" i="0" dirty="0">
                <a:solidFill>
                  <a:schemeClr val="tx1"/>
                </a:solidFill>
                <a:effectLst/>
                <a:latin typeface="Arial" panose="020B0604020202020204" pitchFamily="34" charset="0"/>
              </a:rPr>
              <a:t> i </a:t>
            </a:r>
            <a:r>
              <a:rPr lang="pl-PL" dirty="0">
                <a:solidFill>
                  <a:schemeClr val="tx1"/>
                </a:solidFill>
                <a:latin typeface="Arial" panose="020B0604020202020204" pitchFamily="34" charset="0"/>
              </a:rPr>
              <a:t>Samsonowa</a:t>
            </a:r>
            <a:r>
              <a:rPr lang="pl-PL" b="0" i="0" dirty="0">
                <a:solidFill>
                  <a:schemeClr val="tx1"/>
                </a:solidFill>
                <a:effectLst/>
                <a:latin typeface="Arial" panose="020B0604020202020204" pitchFamily="34" charset="0"/>
              </a:rPr>
              <a:t>. Po pierwszej obławie niemieckiej na partyzantów 28 października oddział Kaszyńskiego przeniósł się w okolice Pasma </a:t>
            </a:r>
            <a:r>
              <a:rPr lang="pl-PL" b="0" i="0" dirty="0" err="1">
                <a:solidFill>
                  <a:schemeClr val="tx1"/>
                </a:solidFill>
                <a:effectLst/>
                <a:latin typeface="Arial" panose="020B0604020202020204" pitchFamily="34" charset="0"/>
              </a:rPr>
              <a:t>Jeleniowskiego</a:t>
            </a:r>
            <a:r>
              <a:rPr lang="pl-PL" b="0" i="0" dirty="0">
                <a:solidFill>
                  <a:schemeClr val="tx1"/>
                </a:solidFill>
                <a:effectLst/>
                <a:latin typeface="Arial" panose="020B0604020202020204" pitchFamily="34" charset="0"/>
              </a:rPr>
              <a:t>. W zimie, w okresie rozformowania zgrupowań, dowodził skadrowanym oddziałem i pełnił pieczę nad czasowo zdemobilizowanymi żołnierzami. Po odejściu „Ponurego” z powodu zatargu z Komendą Okręgu objął 2 stycznia 1944 dowództwo nad całością Zgrupowań Świętokrzyskich AK. Z rozkazu płk. </a:t>
            </a:r>
            <a:r>
              <a:rPr lang="pl-PL" dirty="0">
                <a:solidFill>
                  <a:schemeClr val="tx1"/>
                </a:solidFill>
                <a:latin typeface="Arial" panose="020B0604020202020204" pitchFamily="34" charset="0"/>
              </a:rPr>
              <a:t>Emila Fieldorfa „</a:t>
            </a:r>
            <a:r>
              <a:rPr lang="pl-PL" dirty="0" err="1">
                <a:solidFill>
                  <a:schemeClr val="tx1"/>
                </a:solidFill>
                <a:latin typeface="Arial" panose="020B0604020202020204" pitchFamily="34" charset="0"/>
              </a:rPr>
              <a:t>Nila</a:t>
            </a:r>
            <a:r>
              <a:rPr lang="pl-PL" dirty="0">
                <a:solidFill>
                  <a:schemeClr val="tx1"/>
                </a:solidFill>
                <a:latin typeface="Arial" panose="020B0604020202020204" pitchFamily="34" charset="0"/>
              </a:rPr>
              <a:t>”</a:t>
            </a:r>
            <a:r>
              <a:rPr lang="pl-PL" b="0" i="0" dirty="0">
                <a:solidFill>
                  <a:schemeClr val="tx1"/>
                </a:solidFill>
                <a:effectLst/>
                <a:latin typeface="Arial" panose="020B0604020202020204" pitchFamily="34" charset="0"/>
              </a:rPr>
              <a:t> został wówczas zlikwidowany po przesłuchaniu przez „</a:t>
            </a:r>
            <a:r>
              <a:rPr lang="pl-PL" b="0" i="0" dirty="0" err="1">
                <a:solidFill>
                  <a:schemeClr val="tx1"/>
                </a:solidFill>
                <a:effectLst/>
                <a:latin typeface="Arial" panose="020B0604020202020204" pitchFamily="34" charset="0"/>
              </a:rPr>
              <a:t>Nurta</a:t>
            </a:r>
            <a:r>
              <a:rPr lang="pl-PL" b="0" i="0" dirty="0">
                <a:solidFill>
                  <a:schemeClr val="tx1"/>
                </a:solidFill>
                <a:effectLst/>
                <a:latin typeface="Arial" panose="020B0604020202020204" pitchFamily="34" charset="0"/>
              </a:rPr>
              <a:t>” agent niemiecki ppor. Jerzy Wojnowski ps. „Motor”, oficer Zgrupowań, wyrok wykonał chor. „</a:t>
            </a:r>
            <a:r>
              <a:rPr lang="pl-PL" b="0" i="0" dirty="0" err="1">
                <a:solidFill>
                  <a:schemeClr val="tx1"/>
                </a:solidFill>
                <a:effectLst/>
                <a:latin typeface="Arial" panose="020B0604020202020204" pitchFamily="34" charset="0"/>
              </a:rPr>
              <a:t>Szort</a:t>
            </a:r>
            <a:r>
              <a:rPr lang="pl-PL" b="0" i="0" dirty="0">
                <a:solidFill>
                  <a:schemeClr val="tx1"/>
                </a:solidFill>
                <a:effectLst/>
                <a:latin typeface="Arial" panose="020B0604020202020204" pitchFamily="34" charset="0"/>
              </a:rPr>
              <a:t>”. Pod koniec 1944 r. zgrupowania zostały rozformowane.</a:t>
            </a:r>
            <a:endParaRPr lang="pl-PL" dirty="0">
              <a:solidFill>
                <a:schemeClr val="tx1"/>
              </a:solidFill>
            </a:endParaRPr>
          </a:p>
        </p:txBody>
      </p:sp>
      <p:pic>
        <p:nvPicPr>
          <p:cNvPr id="4" name="Obraz 3">
            <a:extLst>
              <a:ext uri="{FF2B5EF4-FFF2-40B4-BE49-F238E27FC236}">
                <a16:creationId xmlns:a16="http://schemas.microsoft.com/office/drawing/2014/main" id="{E8EA0C79-F828-4819-93CC-655ABDC2441D}"/>
              </a:ext>
            </a:extLst>
          </p:cNvPr>
          <p:cNvPicPr>
            <a:picLocks noChangeAspect="1"/>
          </p:cNvPicPr>
          <p:nvPr/>
        </p:nvPicPr>
        <p:blipFill>
          <a:blip r:embed="rId2"/>
          <a:stretch>
            <a:fillRect/>
          </a:stretch>
        </p:blipFill>
        <p:spPr>
          <a:xfrm>
            <a:off x="7403768" y="688744"/>
            <a:ext cx="2601624" cy="1732722"/>
          </a:xfrm>
          <a:prstGeom prst="rect">
            <a:avLst/>
          </a:prstGeom>
        </p:spPr>
      </p:pic>
    </p:spTree>
    <p:extLst>
      <p:ext uri="{BB962C8B-B14F-4D97-AF65-F5344CB8AC3E}">
        <p14:creationId xmlns:p14="http://schemas.microsoft.com/office/powerpoint/2010/main" val="2383041432"/>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30B5D1-4182-45B7-8358-C75E78A29FE7}"/>
              </a:ext>
            </a:extLst>
          </p:cNvPr>
          <p:cNvSpPr>
            <a:spLocks noGrp="1"/>
          </p:cNvSpPr>
          <p:nvPr>
            <p:ph type="title"/>
          </p:nvPr>
        </p:nvSpPr>
        <p:spPr/>
        <p:txBody>
          <a:bodyPr/>
          <a:lstStyle/>
          <a:p>
            <a:r>
              <a:rPr lang="pl-PL" dirty="0"/>
              <a:t>Lata powojenne</a:t>
            </a:r>
          </a:p>
        </p:txBody>
      </p:sp>
      <p:sp>
        <p:nvSpPr>
          <p:cNvPr id="3" name="Symbol zastępczy zawartości 2">
            <a:extLst>
              <a:ext uri="{FF2B5EF4-FFF2-40B4-BE49-F238E27FC236}">
                <a16:creationId xmlns:a16="http://schemas.microsoft.com/office/drawing/2014/main" id="{05C416D5-45BD-423B-9A16-45D3BFA5D53F}"/>
              </a:ext>
            </a:extLst>
          </p:cNvPr>
          <p:cNvSpPr>
            <a:spLocks noGrp="1"/>
          </p:cNvSpPr>
          <p:nvPr>
            <p:ph idx="1"/>
          </p:nvPr>
        </p:nvSpPr>
        <p:spPr>
          <a:xfrm>
            <a:off x="1295402" y="2556932"/>
            <a:ext cx="9601196" cy="3318936"/>
          </a:xfrm>
        </p:spPr>
        <p:txBody>
          <a:bodyPr>
            <a:normAutofit fontScale="70000" lnSpcReduction="20000"/>
          </a:bodyPr>
          <a:lstStyle/>
          <a:p>
            <a:pPr algn="l"/>
            <a:r>
              <a:rPr lang="pl-PL" b="0" i="0" dirty="0">
                <a:solidFill>
                  <a:schemeClr val="tx1"/>
                </a:solidFill>
                <a:effectLst/>
                <a:latin typeface="Arial" panose="020B0604020202020204" pitchFamily="34" charset="0"/>
              </a:rPr>
              <a:t>Wyjechał do Warszawy, a następnie do </a:t>
            </a:r>
            <a:r>
              <a:rPr lang="pl-PL" dirty="0">
                <a:solidFill>
                  <a:schemeClr val="tx1"/>
                </a:solidFill>
                <a:latin typeface="Arial" panose="020B0604020202020204" pitchFamily="34" charset="0"/>
              </a:rPr>
              <a:t>Krakowa</a:t>
            </a:r>
            <a:r>
              <a:rPr lang="pl-PL" b="0" i="0" dirty="0">
                <a:solidFill>
                  <a:schemeClr val="tx1"/>
                </a:solidFill>
                <a:effectLst/>
                <a:latin typeface="Arial" panose="020B0604020202020204" pitchFamily="34" charset="0"/>
              </a:rPr>
              <a:t>. Nielegalnie przedostał się przez granicę i poprzez </a:t>
            </a:r>
            <a:r>
              <a:rPr lang="pl-PL" dirty="0">
                <a:solidFill>
                  <a:schemeClr val="tx1"/>
                </a:solidFill>
                <a:latin typeface="Arial" panose="020B0604020202020204" pitchFamily="34" charset="0"/>
              </a:rPr>
              <a:t>Czechosłowację</a:t>
            </a:r>
            <a:r>
              <a:rPr lang="pl-PL" b="0" i="0" dirty="0">
                <a:solidFill>
                  <a:schemeClr val="tx1"/>
                </a:solidFill>
                <a:effectLst/>
                <a:latin typeface="Arial" panose="020B0604020202020204" pitchFamily="34" charset="0"/>
              </a:rPr>
              <a:t> dotarł do </a:t>
            </a:r>
            <a:r>
              <a:rPr lang="pl-PL" dirty="0">
                <a:solidFill>
                  <a:schemeClr val="tx1"/>
                </a:solidFill>
                <a:latin typeface="Arial" panose="020B0604020202020204" pitchFamily="34" charset="0"/>
              </a:rPr>
              <a:t>Niemiec Zachodnich</a:t>
            </a:r>
            <a:r>
              <a:rPr lang="pl-PL" b="0" i="0" dirty="0">
                <a:solidFill>
                  <a:schemeClr val="tx1"/>
                </a:solidFill>
                <a:effectLst/>
                <a:latin typeface="Arial" panose="020B0604020202020204" pitchFamily="34" charset="0"/>
              </a:rPr>
              <a:t>, gdzie stacjonowała wtedy jego macierzysta jednostka 1 Samodzielna Brygada Spadochronowa. Wraz z nią powrócił w 8 października 1946 do </a:t>
            </a:r>
            <a:r>
              <a:rPr lang="pl-PL" dirty="0">
                <a:solidFill>
                  <a:schemeClr val="tx1"/>
                </a:solidFill>
                <a:latin typeface="Arial" panose="020B0604020202020204" pitchFamily="34" charset="0"/>
              </a:rPr>
              <a:t>Wielkiej Brytanii</a:t>
            </a:r>
            <a:r>
              <a:rPr lang="pl-PL" b="0" i="0" dirty="0">
                <a:solidFill>
                  <a:schemeClr val="tx1"/>
                </a:solidFill>
                <a:effectLst/>
                <a:latin typeface="Arial" panose="020B0604020202020204" pitchFamily="34" charset="0"/>
              </a:rPr>
              <a:t>. Zamieszkał w </a:t>
            </a:r>
            <a:r>
              <a:rPr lang="pl-PL" dirty="0">
                <a:solidFill>
                  <a:schemeClr val="tx1"/>
                </a:solidFill>
                <a:latin typeface="Arial" panose="020B0604020202020204" pitchFamily="34" charset="0"/>
              </a:rPr>
              <a:t>Londynie</a:t>
            </a:r>
            <a:r>
              <a:rPr lang="pl-PL" b="0" i="0" dirty="0">
                <a:solidFill>
                  <a:schemeClr val="tx1"/>
                </a:solidFill>
                <a:effectLst/>
                <a:latin typeface="Arial" panose="020B0604020202020204" pitchFamily="34" charset="0"/>
              </a:rPr>
              <a:t>, gdzie do śmierci ciężko pracował fizycznie lub przebywał w szpitalach. Chorował na schizofrenię. Zmarł w samotności 24 marca 1976. Zgodnie z jego wolą prochy zostały sprowadzone do Polski i złożone przy kapliczce na </a:t>
            </a:r>
            <a:r>
              <a:rPr lang="pl-PL" dirty="0">
                <a:solidFill>
                  <a:schemeClr val="tx1"/>
                </a:solidFill>
                <a:latin typeface="Arial" panose="020B0604020202020204" pitchFamily="34" charset="0"/>
              </a:rPr>
              <a:t>Wykusie.</a:t>
            </a:r>
            <a:r>
              <a:rPr lang="pl-PL" b="0" i="0" dirty="0">
                <a:solidFill>
                  <a:schemeClr val="tx1"/>
                </a:solidFill>
                <a:effectLst/>
                <a:latin typeface="Arial" panose="020B0604020202020204" pitchFamily="34" charset="0"/>
              </a:rPr>
              <a:t>11 czerwca 1994.</a:t>
            </a:r>
          </a:p>
          <a:p>
            <a:pPr algn="l"/>
            <a:r>
              <a:rPr lang="pl-PL" b="0" i="0" dirty="0">
                <a:solidFill>
                  <a:schemeClr val="tx1"/>
                </a:solidFill>
                <a:effectLst/>
                <a:latin typeface="Arial" panose="020B0604020202020204" pitchFamily="34" charset="0"/>
              </a:rPr>
              <a:t>Za swoje zasługi Eugeniusz Kaszyński odznaczony został </a:t>
            </a:r>
            <a:r>
              <a:rPr lang="pl-PL" dirty="0">
                <a:solidFill>
                  <a:schemeClr val="tx1"/>
                </a:solidFill>
                <a:latin typeface="Arial" panose="020B0604020202020204" pitchFamily="34" charset="0"/>
              </a:rPr>
              <a:t>Orderem Virtuti Militari</a:t>
            </a:r>
            <a:r>
              <a:rPr lang="pl-PL" b="0" i="0" dirty="0">
                <a:solidFill>
                  <a:schemeClr val="tx1"/>
                </a:solidFill>
                <a:effectLst/>
                <a:latin typeface="Arial" panose="020B0604020202020204" pitchFamily="34" charset="0"/>
              </a:rPr>
              <a:t> V klasy, dwukrotnie </a:t>
            </a:r>
            <a:r>
              <a:rPr lang="pl-PL" dirty="0">
                <a:solidFill>
                  <a:schemeClr val="tx1"/>
                </a:solidFill>
                <a:latin typeface="Arial" panose="020B0604020202020204" pitchFamily="34" charset="0"/>
              </a:rPr>
              <a:t>Krzyżem Walecznych</a:t>
            </a:r>
            <a:r>
              <a:rPr lang="pl-PL" b="0" i="0" dirty="0">
                <a:solidFill>
                  <a:schemeClr val="tx1"/>
                </a:solidFill>
                <a:effectLst/>
                <a:latin typeface="Arial" panose="020B0604020202020204" pitchFamily="34" charset="0"/>
              </a:rPr>
              <a:t>, trzykrotnie </a:t>
            </a:r>
            <a:r>
              <a:rPr lang="pl-PL" dirty="0">
                <a:solidFill>
                  <a:schemeClr val="tx1"/>
                </a:solidFill>
                <a:latin typeface="Arial" panose="020B0604020202020204" pitchFamily="34" charset="0"/>
              </a:rPr>
              <a:t>Medalem Wojska</a:t>
            </a:r>
            <a:r>
              <a:rPr lang="pl-PL" b="0" i="0" dirty="0">
                <a:solidFill>
                  <a:schemeClr val="tx1"/>
                </a:solidFill>
                <a:effectLst/>
                <a:latin typeface="Arial" panose="020B0604020202020204" pitchFamily="34" charset="0"/>
              </a:rPr>
              <a:t> oraz </a:t>
            </a:r>
            <a:r>
              <a:rPr lang="pl-PL" dirty="0">
                <a:solidFill>
                  <a:schemeClr val="tx1"/>
                </a:solidFill>
                <a:latin typeface="Arial" panose="020B0604020202020204" pitchFamily="34" charset="0"/>
              </a:rPr>
              <a:t>Srebrnym Krzyżem Zasługi z Mieczami</a:t>
            </a:r>
            <a:r>
              <a:rPr lang="pl-PL" b="0" i="0" dirty="0">
                <a:solidFill>
                  <a:schemeClr val="tx1"/>
                </a:solidFill>
                <a:effectLst/>
                <a:latin typeface="Arial" panose="020B0604020202020204" pitchFamily="34" charset="0"/>
              </a:rPr>
              <a:t>.</a:t>
            </a:r>
          </a:p>
          <a:p>
            <a:pPr algn="l"/>
            <a:r>
              <a:rPr lang="pl-PL" b="0" i="0" dirty="0">
                <a:solidFill>
                  <a:schemeClr val="tx1"/>
                </a:solidFill>
                <a:effectLst/>
                <a:latin typeface="Arial" panose="020B0604020202020204" pitchFamily="34" charset="0"/>
              </a:rPr>
              <a:t>W dniu 12 listopada 2013 w budynku jego łódzkiej szkoły średniej (II LO im. prez. G. Narutowicza; dziś przy ul. Nowej 11/13) została umieszczona tablica Jego pamięci. Odsłonił ją były podwładny mjr „</a:t>
            </a:r>
            <a:r>
              <a:rPr lang="pl-PL" b="0" i="0" dirty="0" err="1">
                <a:solidFill>
                  <a:schemeClr val="tx1"/>
                </a:solidFill>
                <a:effectLst/>
                <a:latin typeface="Arial" panose="020B0604020202020204" pitchFamily="34" charset="0"/>
              </a:rPr>
              <a:t>Nurta</a:t>
            </a:r>
            <a:r>
              <a:rPr lang="pl-PL" b="0" i="0" dirty="0">
                <a:solidFill>
                  <a:schemeClr val="tx1"/>
                </a:solidFill>
                <a:effectLst/>
                <a:latin typeface="Arial" panose="020B0604020202020204" pitchFamily="34" charset="0"/>
              </a:rPr>
              <a:t>” – Tadeusz Barański ps. „Tatar”.</a:t>
            </a:r>
          </a:p>
          <a:p>
            <a:endParaRPr lang="pl-PL" dirty="0"/>
          </a:p>
        </p:txBody>
      </p:sp>
    </p:spTree>
    <p:extLst>
      <p:ext uri="{BB962C8B-B14F-4D97-AF65-F5344CB8AC3E}">
        <p14:creationId xmlns:p14="http://schemas.microsoft.com/office/powerpoint/2010/main" val="4238085127"/>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0C6740-60A0-47BC-9F9B-C08380A97A25}"/>
              </a:ext>
            </a:extLst>
          </p:cNvPr>
          <p:cNvSpPr>
            <a:spLocks noGrp="1"/>
          </p:cNvSpPr>
          <p:nvPr>
            <p:ph type="title"/>
          </p:nvPr>
        </p:nvSpPr>
        <p:spPr>
          <a:xfrm>
            <a:off x="1303868" y="1378226"/>
            <a:ext cx="9592732" cy="2558774"/>
          </a:xfrm>
        </p:spPr>
        <p:txBody>
          <a:bodyPr>
            <a:normAutofit fontScale="90000"/>
          </a:bodyPr>
          <a:lstStyle/>
          <a:p>
            <a:r>
              <a:rPr lang="pl-PL" sz="5400" dirty="0"/>
              <a:t>,,Nikt mnie nie uczył patriotyzmu, </a:t>
            </a:r>
            <a:br>
              <a:rPr lang="pl-PL" sz="5400" dirty="0"/>
            </a:br>
            <a:r>
              <a:rPr lang="pl-PL" sz="5400" dirty="0"/>
              <a:t>po prostu tak trzeba było…”</a:t>
            </a:r>
            <a:br>
              <a:rPr lang="pl-PL" sz="5400" dirty="0"/>
            </a:br>
            <a:r>
              <a:rPr lang="pl-PL" sz="5400" dirty="0"/>
              <a:t>                                   </a:t>
            </a:r>
            <a:r>
              <a:rPr lang="pl-PL" sz="1600" dirty="0"/>
              <a:t>Zdzisław </a:t>
            </a:r>
            <a:r>
              <a:rPr lang="pl-PL" sz="1600" dirty="0" err="1"/>
              <a:t>Rachtan</a:t>
            </a:r>
            <a:r>
              <a:rPr lang="pl-PL" sz="1600" dirty="0"/>
              <a:t> ,,Halny”</a:t>
            </a:r>
            <a:br>
              <a:rPr lang="pl-PL" sz="5400" dirty="0"/>
            </a:br>
            <a:r>
              <a:rPr lang="pl-PL" sz="4000" dirty="0"/>
              <a:t>I tymi słowami powinniśmy się kierować</a:t>
            </a:r>
            <a:br>
              <a:rPr lang="pl-PL" sz="4000" dirty="0"/>
            </a:br>
            <a:endParaRPr lang="pl-PL" sz="5400" dirty="0"/>
          </a:p>
        </p:txBody>
      </p:sp>
      <p:sp>
        <p:nvSpPr>
          <p:cNvPr id="3" name="Symbol zastępczy tekstu 2">
            <a:extLst>
              <a:ext uri="{FF2B5EF4-FFF2-40B4-BE49-F238E27FC236}">
                <a16:creationId xmlns:a16="http://schemas.microsoft.com/office/drawing/2014/main" id="{EAC5B4D9-07CA-46EA-AB53-96E0576D35D0}"/>
              </a:ext>
            </a:extLst>
          </p:cNvPr>
          <p:cNvSpPr>
            <a:spLocks noGrp="1"/>
          </p:cNvSpPr>
          <p:nvPr>
            <p:ph type="body" idx="1"/>
          </p:nvPr>
        </p:nvSpPr>
        <p:spPr/>
        <p:txBody>
          <a:bodyPr>
            <a:normAutofit/>
          </a:bodyPr>
          <a:lstStyle/>
          <a:p>
            <a:pPr algn="r"/>
            <a:endParaRPr lang="pl-PL" dirty="0"/>
          </a:p>
          <a:p>
            <a:pPr algn="r"/>
            <a:endParaRPr lang="pl-PL" dirty="0"/>
          </a:p>
          <a:p>
            <a:pPr algn="r"/>
            <a:r>
              <a:rPr lang="pl-PL" dirty="0"/>
              <a:t>Nikola Kozieł Kl. VII</a:t>
            </a:r>
          </a:p>
        </p:txBody>
      </p:sp>
      <p:pic>
        <p:nvPicPr>
          <p:cNvPr id="4" name="Obraz 3">
            <a:extLst>
              <a:ext uri="{FF2B5EF4-FFF2-40B4-BE49-F238E27FC236}">
                <a16:creationId xmlns:a16="http://schemas.microsoft.com/office/drawing/2014/main" id="{197CDE78-048E-4438-A3F5-D0DDF4935060}"/>
              </a:ext>
            </a:extLst>
          </p:cNvPr>
          <p:cNvPicPr>
            <a:picLocks noChangeAspect="1"/>
          </p:cNvPicPr>
          <p:nvPr/>
        </p:nvPicPr>
        <p:blipFill>
          <a:blip r:embed="rId2"/>
          <a:stretch>
            <a:fillRect/>
          </a:stretch>
        </p:blipFill>
        <p:spPr>
          <a:xfrm>
            <a:off x="924339" y="3690546"/>
            <a:ext cx="3727173" cy="2484782"/>
          </a:xfrm>
          <a:prstGeom prst="rect">
            <a:avLst/>
          </a:prstGeom>
        </p:spPr>
      </p:pic>
    </p:spTree>
    <p:extLst>
      <p:ext uri="{BB962C8B-B14F-4D97-AF65-F5344CB8AC3E}">
        <p14:creationId xmlns:p14="http://schemas.microsoft.com/office/powerpoint/2010/main" val="159728387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9A9393-7E1E-4DA7-A166-741D99D4D65C}"/>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7F4D61A3-C3E6-437B-ADD6-E1348FACA874}"/>
              </a:ext>
            </a:extLst>
          </p:cNvPr>
          <p:cNvSpPr>
            <a:spLocks noGrp="1"/>
          </p:cNvSpPr>
          <p:nvPr>
            <p:ph idx="1"/>
          </p:nvPr>
        </p:nvSpPr>
        <p:spPr/>
        <p:txBody>
          <a:bodyPr>
            <a:normAutofit fontScale="92500"/>
          </a:bodyPr>
          <a:lstStyle/>
          <a:p>
            <a:r>
              <a:rPr lang="pl-PL" dirty="0"/>
              <a:t>Pielęgnowanie pamięci o bohaterach z czasów II wojny światowej, jest obowiązkiem wszystkich Polaków. Podtrzymywanie pamięci o miejscach zapisanych w naszej historii, a także czczenie zasłużonych ludzi powinno mieć jak najszerszy zakres. Nadawanie imion bohaterów szkołom, placom, skwerom oraz ulicom, stało się powszechne w naszym kraju. Obchodząc uroczystości związane z nadaniem imienia naszej szkoły czcimy pamięć świętokrzyskich partyzantów. ,,Ponury” i ,,Nurt” są to postacie, które na stałe zakorzeniły się w naszym regionie, a poprzez uroczystości w Wąchocku i na </a:t>
            </a:r>
            <a:r>
              <a:rPr lang="pl-PL" dirty="0" err="1"/>
              <a:t>Wykusie</a:t>
            </a:r>
            <a:r>
              <a:rPr lang="pl-PL" dirty="0"/>
              <a:t>, corocznie przypominamy sylwetki bohaterów i nie pozwalamy o nich zapomnieć…</a:t>
            </a:r>
          </a:p>
        </p:txBody>
      </p:sp>
      <p:pic>
        <p:nvPicPr>
          <p:cNvPr id="4" name="Picture 2" descr="Polana i rezerwat przyrody Wykus • Jedź w Polskę!">
            <a:extLst>
              <a:ext uri="{FF2B5EF4-FFF2-40B4-BE49-F238E27FC236}">
                <a16:creationId xmlns:a16="http://schemas.microsoft.com/office/drawing/2014/main" id="{FFD1ABBA-E089-4E37-B9F8-A481F79DC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947" y="453518"/>
            <a:ext cx="3498574" cy="196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2413"/>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D8F481-1673-41E3-8875-A683EF37B860}"/>
              </a:ext>
            </a:extLst>
          </p:cNvPr>
          <p:cNvSpPr>
            <a:spLocks noGrp="1"/>
          </p:cNvSpPr>
          <p:nvPr>
            <p:ph type="title"/>
          </p:nvPr>
        </p:nvSpPr>
        <p:spPr/>
        <p:txBody>
          <a:bodyPr/>
          <a:lstStyle/>
          <a:p>
            <a:r>
              <a:rPr lang="pl-PL" dirty="0"/>
              <a:t>Zdzisław </a:t>
            </a:r>
            <a:r>
              <a:rPr lang="pl-PL" dirty="0" err="1"/>
              <a:t>Rachtan</a:t>
            </a:r>
            <a:endParaRPr lang="pl-PL" dirty="0"/>
          </a:p>
        </p:txBody>
      </p:sp>
      <p:sp>
        <p:nvSpPr>
          <p:cNvPr id="3" name="Symbol zastępczy zawartości 2">
            <a:extLst>
              <a:ext uri="{FF2B5EF4-FFF2-40B4-BE49-F238E27FC236}">
                <a16:creationId xmlns:a16="http://schemas.microsoft.com/office/drawing/2014/main" id="{0FADEEE6-8C96-4E41-AA8F-49BBB1FDE16A}"/>
              </a:ext>
            </a:extLst>
          </p:cNvPr>
          <p:cNvSpPr>
            <a:spLocks noGrp="1"/>
          </p:cNvSpPr>
          <p:nvPr>
            <p:ph idx="1"/>
          </p:nvPr>
        </p:nvSpPr>
        <p:spPr/>
        <p:txBody>
          <a:bodyPr/>
          <a:lstStyle/>
          <a:p>
            <a:r>
              <a:rPr lang="pl-PL" b="1" i="0" dirty="0">
                <a:solidFill>
                  <a:schemeClr val="tx1"/>
                </a:solidFill>
                <a:effectLst/>
                <a:latin typeface="Arial" panose="020B0604020202020204" pitchFamily="34" charset="0"/>
              </a:rPr>
              <a:t>Zdzisław Stefan </a:t>
            </a:r>
            <a:r>
              <a:rPr lang="pl-PL" b="1" i="0" dirty="0" err="1">
                <a:solidFill>
                  <a:schemeClr val="tx1"/>
                </a:solidFill>
                <a:effectLst/>
                <a:latin typeface="Arial" panose="020B0604020202020204" pitchFamily="34" charset="0"/>
              </a:rPr>
              <a:t>Rachtan</a:t>
            </a:r>
            <a:r>
              <a:rPr lang="pl-PL" b="0" i="0" dirty="0">
                <a:solidFill>
                  <a:schemeClr val="tx1"/>
                </a:solidFill>
                <a:effectLst/>
                <a:latin typeface="Arial" panose="020B0604020202020204" pitchFamily="34" charset="0"/>
              </a:rPr>
              <a:t> ps. </a:t>
            </a:r>
            <a:r>
              <a:rPr lang="pl-PL" b="0" i="1" dirty="0">
                <a:solidFill>
                  <a:schemeClr val="tx1"/>
                </a:solidFill>
                <a:effectLst/>
                <a:latin typeface="Arial" panose="020B0604020202020204" pitchFamily="34" charset="0"/>
              </a:rPr>
              <a:t>Halny</a:t>
            </a:r>
            <a:r>
              <a:rPr lang="pl-PL" b="0" i="0" dirty="0">
                <a:solidFill>
                  <a:schemeClr val="tx1"/>
                </a:solidFill>
                <a:effectLst/>
                <a:latin typeface="Arial" panose="020B0604020202020204" pitchFamily="34" charset="0"/>
              </a:rPr>
              <a:t> (ur. </a:t>
            </a:r>
            <a:r>
              <a:rPr lang="pl-PL" dirty="0">
                <a:solidFill>
                  <a:schemeClr val="tx1"/>
                </a:solidFill>
                <a:latin typeface="Arial" panose="020B0604020202020204" pitchFamily="34" charset="0"/>
              </a:rPr>
              <a:t>9 marca</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1924</a:t>
            </a:r>
            <a:r>
              <a:rPr lang="pl-PL" b="0" i="0" dirty="0">
                <a:solidFill>
                  <a:schemeClr val="tx1"/>
                </a:solidFill>
                <a:effectLst/>
                <a:latin typeface="Arial" panose="020B0604020202020204" pitchFamily="34" charset="0"/>
              </a:rPr>
              <a:t> w </a:t>
            </a:r>
            <a:r>
              <a:rPr lang="pl-PL" dirty="0">
                <a:solidFill>
                  <a:schemeClr val="tx1"/>
                </a:solidFill>
                <a:latin typeface="Arial" panose="020B0604020202020204" pitchFamily="34" charset="0"/>
              </a:rPr>
              <a:t>Starachowicach</a:t>
            </a:r>
            <a:r>
              <a:rPr lang="pl-PL" b="0" i="0" dirty="0">
                <a:solidFill>
                  <a:schemeClr val="tx1"/>
                </a:solidFill>
                <a:effectLst/>
                <a:latin typeface="Arial" panose="020B0604020202020204" pitchFamily="34" charset="0"/>
              </a:rPr>
              <a:t>, zm. </a:t>
            </a:r>
            <a:r>
              <a:rPr lang="pl-PL" dirty="0">
                <a:solidFill>
                  <a:schemeClr val="tx1"/>
                </a:solidFill>
                <a:latin typeface="Arial" panose="020B0604020202020204" pitchFamily="34" charset="0"/>
              </a:rPr>
              <a:t>26 stycznia</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2014</a:t>
            </a:r>
            <a:r>
              <a:rPr lang="pl-PL" b="0" i="0" dirty="0">
                <a:solidFill>
                  <a:schemeClr val="tx1"/>
                </a:solidFill>
                <a:effectLst/>
                <a:latin typeface="Arial" panose="020B0604020202020204" pitchFamily="34" charset="0"/>
              </a:rPr>
              <a:t> w </a:t>
            </a:r>
            <a:r>
              <a:rPr lang="pl-PL" dirty="0">
                <a:solidFill>
                  <a:schemeClr val="tx1"/>
                </a:solidFill>
                <a:latin typeface="Arial" panose="020B0604020202020204" pitchFamily="34" charset="0"/>
              </a:rPr>
              <a:t>Warszawie</a:t>
            </a:r>
            <a:r>
              <a:rPr lang="pl-PL" b="0" i="0" dirty="0">
                <a:solidFill>
                  <a:schemeClr val="tx1"/>
                </a:solidFill>
                <a:effectLst/>
                <a:latin typeface="Arial" panose="020B0604020202020204" pitchFamily="34" charset="0"/>
              </a:rPr>
              <a:t>) – </a:t>
            </a:r>
            <a:r>
              <a:rPr lang="pl-PL" dirty="0">
                <a:solidFill>
                  <a:schemeClr val="tx1"/>
                </a:solidFill>
                <a:latin typeface="Arial" panose="020B0604020202020204" pitchFamily="34" charset="0"/>
              </a:rPr>
              <a:t>porucznik</a:t>
            </a:r>
            <a:r>
              <a:rPr lang="pl-PL" b="0" i="0" dirty="0">
                <a:solidFill>
                  <a:schemeClr val="tx1"/>
                </a:solidFill>
                <a:effectLst/>
                <a:latin typeface="Arial" panose="020B0604020202020204" pitchFamily="34" charset="0"/>
              </a:rPr>
              <a:t>, żołnierz </a:t>
            </a:r>
            <a:r>
              <a:rPr lang="pl-PL" dirty="0">
                <a:solidFill>
                  <a:schemeClr val="tx1"/>
                </a:solidFill>
                <a:latin typeface="Arial" panose="020B0604020202020204" pitchFamily="34" charset="0"/>
              </a:rPr>
              <a:t>Zgrupowań Partyzanckich AK „Ponury”</a:t>
            </a:r>
            <a:r>
              <a:rPr lang="pl-PL" b="0" i="0" dirty="0">
                <a:solidFill>
                  <a:schemeClr val="tx1"/>
                </a:solidFill>
                <a:effectLst/>
                <a:latin typeface="Arial" panose="020B0604020202020204" pitchFamily="34" charset="0"/>
              </a:rPr>
              <a:t> i </a:t>
            </a:r>
            <a:r>
              <a:rPr lang="pl-PL" b="0" i="0" dirty="0" err="1">
                <a:solidFill>
                  <a:schemeClr val="tx1"/>
                </a:solidFill>
                <a:effectLst/>
                <a:latin typeface="Arial" panose="020B0604020202020204" pitchFamily="34" charset="0"/>
              </a:rPr>
              <a:t>I</a:t>
            </a:r>
            <a:r>
              <a:rPr lang="pl-PL" b="0" i="0" dirty="0">
                <a:solidFill>
                  <a:schemeClr val="tx1"/>
                </a:solidFill>
                <a:effectLst/>
                <a:latin typeface="Arial" panose="020B0604020202020204" pitchFamily="34" charset="0"/>
              </a:rPr>
              <a:t> batalionu 2 Pułku Piechoty Legionów  AK „</a:t>
            </a:r>
            <a:r>
              <a:rPr lang="pl-PL" b="0" i="0" dirty="0" err="1">
                <a:solidFill>
                  <a:schemeClr val="tx1"/>
                </a:solidFill>
                <a:effectLst/>
                <a:latin typeface="Arial" panose="020B0604020202020204" pitchFamily="34" charset="0"/>
              </a:rPr>
              <a:t>Nurta</a:t>
            </a:r>
            <a:r>
              <a:rPr lang="pl-PL" b="0" i="0" dirty="0">
                <a:solidFill>
                  <a:schemeClr val="tx1"/>
                </a:solidFill>
                <a:effectLst/>
                <a:latin typeface="Arial" panose="020B0604020202020204" pitchFamily="34" charset="0"/>
              </a:rPr>
              <a:t>” kawaler </a:t>
            </a:r>
            <a:r>
              <a:rPr lang="pl-PL" dirty="0">
                <a:solidFill>
                  <a:schemeClr val="tx1"/>
                </a:solidFill>
                <a:latin typeface="Arial" panose="020B0604020202020204" pitchFamily="34" charset="0"/>
              </a:rPr>
              <a:t>Krzyża Srebrnego Orderu Wojennego Virtuti Militari</a:t>
            </a:r>
            <a:r>
              <a:rPr lang="pl-PL" b="0" i="0" dirty="0">
                <a:solidFill>
                  <a:schemeClr val="tx1"/>
                </a:solidFill>
                <a:effectLst/>
                <a:latin typeface="Arial" panose="020B0604020202020204" pitchFamily="34" charset="0"/>
              </a:rPr>
              <a:t>.</a:t>
            </a:r>
            <a:endParaRPr lang="pl-PL" dirty="0">
              <a:solidFill>
                <a:schemeClr val="tx1"/>
              </a:solidFill>
            </a:endParaRPr>
          </a:p>
        </p:txBody>
      </p:sp>
      <p:pic>
        <p:nvPicPr>
          <p:cNvPr id="5" name="Obraz 4">
            <a:extLst>
              <a:ext uri="{FF2B5EF4-FFF2-40B4-BE49-F238E27FC236}">
                <a16:creationId xmlns:a16="http://schemas.microsoft.com/office/drawing/2014/main" id="{6859E99D-C2A7-4CED-89F0-BF373AE623F3}"/>
              </a:ext>
            </a:extLst>
          </p:cNvPr>
          <p:cNvPicPr>
            <a:picLocks noChangeAspect="1"/>
          </p:cNvPicPr>
          <p:nvPr/>
        </p:nvPicPr>
        <p:blipFill>
          <a:blip r:embed="rId2"/>
          <a:stretch>
            <a:fillRect/>
          </a:stretch>
        </p:blipFill>
        <p:spPr>
          <a:xfrm>
            <a:off x="9062471" y="755373"/>
            <a:ext cx="1834126" cy="2352151"/>
          </a:xfrm>
          <a:prstGeom prst="rect">
            <a:avLst/>
          </a:prstGeom>
        </p:spPr>
      </p:pic>
    </p:spTree>
    <p:extLst>
      <p:ext uri="{BB962C8B-B14F-4D97-AF65-F5344CB8AC3E}">
        <p14:creationId xmlns:p14="http://schemas.microsoft.com/office/powerpoint/2010/main" val="1855854187"/>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49CFE5-0DBE-4D76-9FC3-48C4693AE83B}"/>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7C1D64A7-DD9E-41EB-A5C0-7F0634A4EE1D}"/>
              </a:ext>
            </a:extLst>
          </p:cNvPr>
          <p:cNvSpPr>
            <a:spLocks noGrp="1"/>
          </p:cNvSpPr>
          <p:nvPr>
            <p:ph idx="1"/>
          </p:nvPr>
        </p:nvSpPr>
        <p:spPr/>
        <p:txBody>
          <a:bodyPr>
            <a:normAutofit fontScale="85000" lnSpcReduction="20000"/>
          </a:bodyPr>
          <a:lstStyle/>
          <a:p>
            <a:pPr algn="l"/>
            <a:r>
              <a:rPr lang="pl-PL" b="0" i="0" dirty="0">
                <a:solidFill>
                  <a:srgbClr val="010101"/>
                </a:solidFill>
                <a:effectLst/>
                <a:latin typeface="Muli"/>
              </a:rPr>
              <a:t>Od 1940 r zaangażowany w konspirację w szeregach Narodowej Organizacji Wojskowej. Przyjął pseudonim „Halny". W marcu 1943 r. włączony został do oddziału dywersyjnego NOW pod dowództwem chor. Tomasza Wagi „Sęka", „</a:t>
            </a:r>
            <a:r>
              <a:rPr lang="pl-PL" b="0" i="0" dirty="0" err="1">
                <a:solidFill>
                  <a:srgbClr val="010101"/>
                </a:solidFill>
                <a:effectLst/>
                <a:latin typeface="Muli"/>
              </a:rPr>
              <a:t>Szorta</a:t>
            </a:r>
            <a:r>
              <a:rPr lang="pl-PL" b="0" i="0" dirty="0">
                <a:solidFill>
                  <a:srgbClr val="010101"/>
                </a:solidFill>
                <a:effectLst/>
                <a:latin typeface="Muli"/>
              </a:rPr>
              <a:t>". Pełnił w nim funkcje dowódcy drużyny i zastępcy</a:t>
            </a:r>
          </a:p>
          <a:p>
            <a:pPr algn="l"/>
            <a:r>
              <a:rPr lang="pl-PL" b="0" i="0" dirty="0">
                <a:solidFill>
                  <a:srgbClr val="010101"/>
                </a:solidFill>
                <a:effectLst/>
                <a:latin typeface="Muli"/>
              </a:rPr>
              <a:t>dowódcy plutonu. Odbył także szkolenie podoficerskie. W 1943 r. przeszedł cały szlak bojowy Zgrupowań Partyzanckich AK „Ponury".</a:t>
            </a:r>
          </a:p>
          <a:p>
            <a:pPr algn="l"/>
            <a:r>
              <a:rPr lang="pl-PL" b="0" i="0" dirty="0">
                <a:solidFill>
                  <a:srgbClr val="010101"/>
                </a:solidFill>
                <a:effectLst/>
                <a:latin typeface="Muli"/>
              </a:rPr>
              <a:t>Jeden z pomysłodawców i inicjatorów ufundowania kapliczki Matki Boskiej Bolesnej na </a:t>
            </a:r>
            <a:r>
              <a:rPr lang="pl-PL" b="0" i="0" dirty="0" err="1">
                <a:solidFill>
                  <a:srgbClr val="010101"/>
                </a:solidFill>
                <a:effectLst/>
                <a:latin typeface="Muli"/>
              </a:rPr>
              <a:t>Wykusie</a:t>
            </a:r>
            <a:r>
              <a:rPr lang="pl-PL" b="0" i="0" dirty="0">
                <a:solidFill>
                  <a:srgbClr val="010101"/>
                </a:solidFill>
                <a:effectLst/>
                <a:latin typeface="Muli"/>
              </a:rPr>
              <a:t> – pierwszego w Polsce pomnika poświęconego Armii Krajowej. W trakcie II wojny światowej </a:t>
            </a:r>
            <a:r>
              <a:rPr lang="pl-PL" b="0" i="0" dirty="0" err="1">
                <a:solidFill>
                  <a:srgbClr val="010101"/>
                </a:solidFill>
                <a:effectLst/>
                <a:latin typeface="Muli"/>
              </a:rPr>
              <a:t>Wykus</a:t>
            </a:r>
            <a:r>
              <a:rPr lang="pl-PL" b="0" i="0" dirty="0">
                <a:solidFill>
                  <a:srgbClr val="010101"/>
                </a:solidFill>
                <a:effectLst/>
                <a:latin typeface="Muli"/>
              </a:rPr>
              <a:t> stanowił bazę, w której stacjonowali żołnierze polskiego podziemia.  Jeden z głównych działaczy ogólnopolskiego, niezależnego od ZBoWiD środowiska kombatanckiego, które funkcjonowało w latach 1957–1989.</a:t>
            </a:r>
          </a:p>
          <a:p>
            <a:endParaRPr lang="pl-PL" dirty="0"/>
          </a:p>
        </p:txBody>
      </p:sp>
    </p:spTree>
    <p:extLst>
      <p:ext uri="{BB962C8B-B14F-4D97-AF65-F5344CB8AC3E}">
        <p14:creationId xmlns:p14="http://schemas.microsoft.com/office/powerpoint/2010/main" val="3471789214"/>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A8C821-4FC7-46D4-9239-1922CA4A080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71B3226-BBC4-4FE1-BA4C-543C655C3730}"/>
              </a:ext>
            </a:extLst>
          </p:cNvPr>
          <p:cNvSpPr>
            <a:spLocks noGrp="1"/>
          </p:cNvSpPr>
          <p:nvPr>
            <p:ph idx="1"/>
          </p:nvPr>
        </p:nvSpPr>
        <p:spPr/>
        <p:txBody>
          <a:bodyPr>
            <a:normAutofit fontScale="70000" lnSpcReduction="20000"/>
          </a:bodyPr>
          <a:lstStyle/>
          <a:p>
            <a:pPr algn="l"/>
            <a:r>
              <a:rPr lang="pl-PL" b="0" i="0" dirty="0">
                <a:solidFill>
                  <a:srgbClr val="010101"/>
                </a:solidFill>
                <a:effectLst/>
                <a:latin typeface="Muli"/>
              </a:rPr>
              <a:t>Organizator słynnych w całym kraju „koncentracji" – czerwcowych spotkań w Górach Świętokrzyskich na </a:t>
            </a:r>
            <a:r>
              <a:rPr lang="pl-PL" b="0" i="0" dirty="0" err="1">
                <a:solidFill>
                  <a:srgbClr val="010101"/>
                </a:solidFill>
                <a:effectLst/>
                <a:latin typeface="Muli"/>
              </a:rPr>
              <a:t>Wykusie</a:t>
            </a:r>
            <a:r>
              <a:rPr lang="pl-PL" b="0" i="0" dirty="0">
                <a:solidFill>
                  <a:srgbClr val="010101"/>
                </a:solidFill>
                <a:effectLst/>
                <a:latin typeface="Muli"/>
              </a:rPr>
              <a:t> i w Wąchocku, skupiających weteranów AK, a od końca lat siedemdziesiątych również przedstawicieli opozycji demokratycznej: </a:t>
            </a:r>
            <a:r>
              <a:rPr lang="pl-PL" b="0" i="0" dirty="0" err="1">
                <a:solidFill>
                  <a:srgbClr val="010101"/>
                </a:solidFill>
                <a:effectLst/>
                <a:latin typeface="Muli"/>
              </a:rPr>
              <a:t>ROPCiO</a:t>
            </a:r>
            <a:r>
              <a:rPr lang="pl-PL" b="0" i="0" dirty="0">
                <a:solidFill>
                  <a:srgbClr val="010101"/>
                </a:solidFill>
                <a:effectLst/>
                <a:latin typeface="Muli"/>
              </a:rPr>
              <a:t>, KOR, KSS-KOR, „Solidarności", „Solidarności Walczącej", KPN, NZS, a także Ruchu Harcerstwa Rzeczypospolitej. Z inicjatywy Środowiska w 1984 r na rynku w Wąchocku stanął pierwszy w Polsce figuratywny pomnik oficera AK – mjr. Jana </a:t>
            </a:r>
            <a:r>
              <a:rPr lang="pl-PL" b="0" i="0" dirty="0" err="1">
                <a:solidFill>
                  <a:srgbClr val="010101"/>
                </a:solidFill>
                <a:effectLst/>
                <a:latin typeface="Muli"/>
              </a:rPr>
              <a:t>Piwnika</a:t>
            </a:r>
            <a:r>
              <a:rPr lang="pl-PL" b="0" i="0" dirty="0">
                <a:solidFill>
                  <a:srgbClr val="010101"/>
                </a:solidFill>
                <a:effectLst/>
                <a:latin typeface="Muli"/>
              </a:rPr>
              <a:t> „Ponurego". Trzy lata później, w roku 1987, po 18 latach starań do Polski sprowadzone zostały z ZSRR prochy poległego w 1944 r. „Ponurego".</a:t>
            </a:r>
          </a:p>
          <a:p>
            <a:pPr algn="l"/>
            <a:r>
              <a:rPr lang="pl-PL" b="0" i="0" dirty="0">
                <a:solidFill>
                  <a:srgbClr val="010101"/>
                </a:solidFill>
                <a:effectLst/>
                <a:latin typeface="Muli"/>
              </a:rPr>
              <a:t>Jeden z twórców archiwum Środowiska „Ponury"–„Nurt", które obecnie posiada ok. 10 metrów bieżących spuścizny po żołnierzach Armii Krajowej z całej Polski, walczących w latach 1943–1944</a:t>
            </a:r>
          </a:p>
          <a:p>
            <a:pPr algn="l"/>
            <a:r>
              <a:rPr lang="pl-PL" b="0" i="0" dirty="0">
                <a:solidFill>
                  <a:srgbClr val="010101"/>
                </a:solidFill>
                <a:effectLst/>
                <a:latin typeface="Muli"/>
              </a:rPr>
              <a:t>w Górach Świętokrzyskich. Fundator tablicy pamiątkowej Jana Nowaka-Jeziorańskiego i Jego żony Grety w Kaplicy Matki Boskiej Nieustającej Pomocy w Warszawie.</a:t>
            </a:r>
          </a:p>
          <a:p>
            <a:endParaRPr lang="pl-PL" dirty="0"/>
          </a:p>
        </p:txBody>
      </p:sp>
    </p:spTree>
    <p:extLst>
      <p:ext uri="{BB962C8B-B14F-4D97-AF65-F5344CB8AC3E}">
        <p14:creationId xmlns:p14="http://schemas.microsoft.com/office/powerpoint/2010/main" val="1625598272"/>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903406-A7C1-44B2-BCCA-55E9615AB3FE}"/>
              </a:ext>
            </a:extLst>
          </p:cNvPr>
          <p:cNvSpPr>
            <a:spLocks noGrp="1"/>
          </p:cNvSpPr>
          <p:nvPr>
            <p:ph type="title"/>
          </p:nvPr>
        </p:nvSpPr>
        <p:spPr>
          <a:xfrm flipV="1">
            <a:off x="1388167" y="1815549"/>
            <a:ext cx="9601196" cy="424732"/>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501373EB-3520-4FDF-8C4D-F60B650692DF}"/>
              </a:ext>
            </a:extLst>
          </p:cNvPr>
          <p:cNvSpPr>
            <a:spLocks noGrp="1"/>
          </p:cNvSpPr>
          <p:nvPr>
            <p:ph idx="1"/>
          </p:nvPr>
        </p:nvSpPr>
        <p:spPr/>
        <p:txBody>
          <a:bodyPr>
            <a:normAutofit fontScale="92500" lnSpcReduction="20000"/>
          </a:bodyPr>
          <a:lstStyle/>
          <a:p>
            <a:pPr algn="l"/>
            <a:r>
              <a:rPr lang="pl-PL" b="0" i="0" dirty="0">
                <a:solidFill>
                  <a:srgbClr val="010101"/>
                </a:solidFill>
                <a:effectLst/>
                <a:latin typeface="Muli"/>
              </a:rPr>
              <a:t>Od 1979 r. członek nieformalnego Społecznego Komitetu Uczczenia Pamięci Generała Stefana Roweckiego „Grota" i Jego Żołnierzy. Jeden z założycieli Światowego Związku Żołnierzy Armii Krajowej. Honorowy Prezes Środowiska Świętokrzyskich Zgrupowań Partyzanckich Armii Krajowej „Ponury"– „Nurt".</a:t>
            </a:r>
          </a:p>
          <a:p>
            <a:pPr algn="l"/>
            <a:r>
              <a:rPr lang="pl-PL" b="0" i="0" dirty="0">
                <a:solidFill>
                  <a:srgbClr val="010101"/>
                </a:solidFill>
                <a:effectLst/>
                <a:latin typeface="Muli"/>
              </a:rPr>
              <a:t>Odznaczony m.in. Krzyżem Oficerskim Orderu Odrodzenia Polski (2008), Krzyżem Kawalerskim Orderu Odrodzenia Polski (1995), Krzyżem Kawalerski Orderu Wojennego Virtuti Militari (1944), Krzyżem Walecznych (1945), Krzyżem Armii Krajowej (1961), Odznaką Środowiska „Ponury"–„Nurt", Odznaką 2 pułku piechoty Legionów AK.</a:t>
            </a:r>
          </a:p>
          <a:p>
            <a:pPr algn="l"/>
            <a:r>
              <a:rPr lang="pl-PL" b="0" i="0" dirty="0">
                <a:solidFill>
                  <a:srgbClr val="010101"/>
                </a:solidFill>
                <a:effectLst/>
                <a:latin typeface="Muli"/>
              </a:rPr>
              <a:t>Zmarł 26 stycznia 2014 r. w Warszawie</a:t>
            </a:r>
            <a:endParaRPr lang="pl-PL" dirty="0"/>
          </a:p>
        </p:txBody>
      </p:sp>
      <p:pic>
        <p:nvPicPr>
          <p:cNvPr id="2050" name="Picture 2" descr="Zdzisław Rachtan – Wikipedia, wolna encyklopedia">
            <a:extLst>
              <a:ext uri="{FF2B5EF4-FFF2-40B4-BE49-F238E27FC236}">
                <a16:creationId xmlns:a16="http://schemas.microsoft.com/office/drawing/2014/main" id="{094C7ACC-C6B9-4B68-A124-3C04782D4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495" y="122545"/>
            <a:ext cx="3034747" cy="227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582628"/>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83629C-0E45-46DB-9932-5017D051EA0E}"/>
              </a:ext>
            </a:extLst>
          </p:cNvPr>
          <p:cNvSpPr>
            <a:spLocks noGrp="1"/>
          </p:cNvSpPr>
          <p:nvPr>
            <p:ph type="title"/>
          </p:nvPr>
        </p:nvSpPr>
        <p:spPr/>
        <p:txBody>
          <a:bodyPr/>
          <a:lstStyle/>
          <a:p>
            <a:r>
              <a:rPr lang="pl-PL" dirty="0"/>
              <a:t>Jan </a:t>
            </a:r>
            <a:r>
              <a:rPr lang="pl-PL" dirty="0" err="1"/>
              <a:t>Piwnik</a:t>
            </a:r>
            <a:endParaRPr lang="pl-PL" dirty="0"/>
          </a:p>
        </p:txBody>
      </p:sp>
      <p:sp>
        <p:nvSpPr>
          <p:cNvPr id="3" name="Symbol zastępczy zawartości 2">
            <a:extLst>
              <a:ext uri="{FF2B5EF4-FFF2-40B4-BE49-F238E27FC236}">
                <a16:creationId xmlns:a16="http://schemas.microsoft.com/office/drawing/2014/main" id="{DADDFFE1-1914-4A1B-AED8-D7208721AEAC}"/>
              </a:ext>
            </a:extLst>
          </p:cNvPr>
          <p:cNvSpPr>
            <a:spLocks noGrp="1"/>
          </p:cNvSpPr>
          <p:nvPr>
            <p:ph idx="1"/>
          </p:nvPr>
        </p:nvSpPr>
        <p:spPr/>
        <p:txBody>
          <a:bodyPr/>
          <a:lstStyle/>
          <a:p>
            <a:r>
              <a:rPr lang="pl-PL" b="1" i="0" dirty="0">
                <a:solidFill>
                  <a:schemeClr val="tx1"/>
                </a:solidFill>
                <a:effectLst/>
                <a:latin typeface="Arial" panose="020B0604020202020204" pitchFamily="34" charset="0"/>
              </a:rPr>
              <a:t>Jan </a:t>
            </a:r>
            <a:r>
              <a:rPr lang="pl-PL" b="1" i="0" dirty="0" err="1">
                <a:solidFill>
                  <a:schemeClr val="tx1"/>
                </a:solidFill>
                <a:effectLst/>
                <a:latin typeface="Arial" panose="020B0604020202020204" pitchFamily="34" charset="0"/>
              </a:rPr>
              <a:t>Piwnik</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ps.</a:t>
            </a:r>
            <a:r>
              <a:rPr lang="pl-PL" b="0" i="0" dirty="0">
                <a:solidFill>
                  <a:schemeClr val="tx1"/>
                </a:solidFill>
                <a:effectLst/>
                <a:latin typeface="Arial" panose="020B0604020202020204" pitchFamily="34" charset="0"/>
              </a:rPr>
              <a:t> „Donat”, „Ponury” (ur. </a:t>
            </a:r>
            <a:r>
              <a:rPr lang="pl-PL" dirty="0">
                <a:solidFill>
                  <a:schemeClr val="tx1"/>
                </a:solidFill>
                <a:latin typeface="Arial" panose="020B0604020202020204" pitchFamily="34" charset="0"/>
              </a:rPr>
              <a:t>31 sierpnia</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1912</a:t>
            </a:r>
            <a:r>
              <a:rPr lang="pl-PL" b="0" i="0" dirty="0">
                <a:solidFill>
                  <a:schemeClr val="tx1"/>
                </a:solidFill>
                <a:effectLst/>
                <a:latin typeface="Arial" panose="020B0604020202020204" pitchFamily="34" charset="0"/>
              </a:rPr>
              <a:t> w </a:t>
            </a:r>
            <a:r>
              <a:rPr lang="pl-PL" dirty="0">
                <a:solidFill>
                  <a:schemeClr val="tx1"/>
                </a:solidFill>
                <a:latin typeface="Arial" panose="020B0604020202020204" pitchFamily="34" charset="0"/>
              </a:rPr>
              <a:t>Janowicach</a:t>
            </a:r>
            <a:r>
              <a:rPr lang="pl-PL" b="0" i="0" dirty="0">
                <a:solidFill>
                  <a:schemeClr val="tx1"/>
                </a:solidFill>
                <a:effectLst/>
                <a:latin typeface="Arial" panose="020B0604020202020204" pitchFamily="34" charset="0"/>
              </a:rPr>
              <a:t>, zm. </a:t>
            </a:r>
            <a:r>
              <a:rPr lang="pl-PL" dirty="0">
                <a:solidFill>
                  <a:schemeClr val="tx1"/>
                </a:solidFill>
                <a:latin typeface="Arial" panose="020B0604020202020204" pitchFamily="34" charset="0"/>
              </a:rPr>
              <a:t>16 czerwca</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1944</a:t>
            </a:r>
            <a:r>
              <a:rPr lang="pl-PL" b="0" i="0" dirty="0">
                <a:solidFill>
                  <a:schemeClr val="tx1"/>
                </a:solidFill>
                <a:effectLst/>
                <a:latin typeface="Arial" panose="020B0604020202020204" pitchFamily="34" charset="0"/>
              </a:rPr>
              <a:t> pod </a:t>
            </a:r>
            <a:r>
              <a:rPr lang="pl-PL" dirty="0" err="1">
                <a:solidFill>
                  <a:schemeClr val="tx1"/>
                </a:solidFill>
                <a:latin typeface="Arial" panose="020B0604020202020204" pitchFamily="34" charset="0"/>
              </a:rPr>
              <a:t>Jewłaszami</a:t>
            </a:r>
            <a:r>
              <a:rPr lang="pl-PL" b="0" i="0" dirty="0">
                <a:solidFill>
                  <a:schemeClr val="tx1"/>
                </a:solidFill>
                <a:effectLst/>
                <a:latin typeface="Arial" panose="020B0604020202020204" pitchFamily="34" charset="0"/>
              </a:rPr>
              <a:t>) – </a:t>
            </a:r>
            <a:r>
              <a:rPr lang="pl-PL" dirty="0">
                <a:solidFill>
                  <a:schemeClr val="tx1"/>
                </a:solidFill>
                <a:latin typeface="Arial" panose="020B0604020202020204" pitchFamily="34" charset="0"/>
              </a:rPr>
              <a:t>kapitan</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Wojska Polskiego</a:t>
            </a:r>
            <a:r>
              <a:rPr lang="pl-PL" b="0" i="0" dirty="0">
                <a:solidFill>
                  <a:schemeClr val="tx1"/>
                </a:solidFill>
                <a:effectLst/>
                <a:latin typeface="Arial" panose="020B0604020202020204" pitchFamily="34" charset="0"/>
              </a:rPr>
              <a:t> i </a:t>
            </a:r>
            <a:r>
              <a:rPr lang="pl-PL" dirty="0">
                <a:solidFill>
                  <a:schemeClr val="tx1"/>
                </a:solidFill>
                <a:latin typeface="Arial" panose="020B0604020202020204" pitchFamily="34" charset="0"/>
              </a:rPr>
              <a:t>aspirant</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Policji Państwowej</a:t>
            </a:r>
            <a:r>
              <a:rPr lang="pl-PL" b="0" i="0" dirty="0">
                <a:solidFill>
                  <a:schemeClr val="tx1"/>
                </a:solidFill>
                <a:effectLst/>
                <a:latin typeface="Arial" panose="020B0604020202020204" pitchFamily="34" charset="0"/>
              </a:rPr>
              <a:t>, </a:t>
            </a:r>
            <a:r>
              <a:rPr lang="pl-PL" dirty="0">
                <a:solidFill>
                  <a:schemeClr val="tx1"/>
                </a:solidFill>
                <a:latin typeface="Arial" panose="020B0604020202020204" pitchFamily="34" charset="0"/>
              </a:rPr>
              <a:t>cichociemny</a:t>
            </a:r>
            <a:r>
              <a:rPr lang="pl-PL" b="0" i="0" dirty="0">
                <a:solidFill>
                  <a:schemeClr val="tx1"/>
                </a:solidFill>
                <a:effectLst/>
                <a:latin typeface="Arial" panose="020B0604020202020204" pitchFamily="34" charset="0"/>
              </a:rPr>
              <a:t>, pośmiertnie awansowany do stopnia </a:t>
            </a:r>
            <a:r>
              <a:rPr lang="pl-PL" dirty="0">
                <a:solidFill>
                  <a:schemeClr val="tx1"/>
                </a:solidFill>
                <a:latin typeface="Arial" panose="020B0604020202020204" pitchFamily="34" charset="0"/>
              </a:rPr>
              <a:t>majora</a:t>
            </a:r>
            <a:r>
              <a:rPr lang="pl-PL" b="0" i="0" dirty="0">
                <a:solidFill>
                  <a:schemeClr val="tx1"/>
                </a:solidFill>
                <a:effectLst/>
                <a:latin typeface="Arial" panose="020B0604020202020204" pitchFamily="34" charset="0"/>
              </a:rPr>
              <a:t>, a następnie do stopnia </a:t>
            </a:r>
            <a:r>
              <a:rPr lang="pl-PL" dirty="0">
                <a:solidFill>
                  <a:schemeClr val="tx1"/>
                </a:solidFill>
                <a:latin typeface="Arial" panose="020B0604020202020204" pitchFamily="34" charset="0"/>
              </a:rPr>
              <a:t>pułkownika</a:t>
            </a:r>
            <a:r>
              <a:rPr lang="pl-PL" b="0" i="0" dirty="0">
                <a:solidFill>
                  <a:schemeClr val="tx1"/>
                </a:solidFill>
                <a:effectLst/>
                <a:latin typeface="Arial" panose="020B0604020202020204" pitchFamily="34" charset="0"/>
              </a:rPr>
              <a:t> (2012); dowódca partyzancki </a:t>
            </a:r>
            <a:r>
              <a:rPr lang="pl-PL" dirty="0">
                <a:solidFill>
                  <a:schemeClr val="tx1"/>
                </a:solidFill>
                <a:latin typeface="Arial" panose="020B0604020202020204" pitchFamily="34" charset="0"/>
              </a:rPr>
              <a:t>Armii Krajowej</a:t>
            </a:r>
            <a:r>
              <a:rPr lang="pl-PL" b="0" i="0" dirty="0">
                <a:solidFill>
                  <a:schemeClr val="tx1"/>
                </a:solidFill>
                <a:effectLst/>
                <a:latin typeface="Arial" panose="020B0604020202020204" pitchFamily="34" charset="0"/>
              </a:rPr>
              <a:t> w </a:t>
            </a:r>
            <a:r>
              <a:rPr lang="pl-PL" dirty="0">
                <a:solidFill>
                  <a:schemeClr val="tx1"/>
                </a:solidFill>
                <a:latin typeface="Arial" panose="020B0604020202020204" pitchFamily="34" charset="0"/>
              </a:rPr>
              <a:t>Górach Świętokrzyskich</a:t>
            </a:r>
            <a:r>
              <a:rPr lang="pl-PL" b="0" i="0" dirty="0">
                <a:solidFill>
                  <a:schemeClr val="tx1"/>
                </a:solidFill>
                <a:effectLst/>
                <a:latin typeface="Arial" panose="020B0604020202020204" pitchFamily="34" charset="0"/>
              </a:rPr>
              <a:t> i na </a:t>
            </a:r>
            <a:r>
              <a:rPr lang="pl-PL" b="0" i="0" dirty="0" err="1">
                <a:solidFill>
                  <a:schemeClr val="tx1"/>
                </a:solidFill>
                <a:effectLst/>
                <a:latin typeface="Arial" panose="020B0604020202020204" pitchFamily="34" charset="0"/>
              </a:rPr>
              <a:t>Nowogródczyźnie</a:t>
            </a:r>
            <a:r>
              <a:rPr lang="pl-PL" b="0" i="0" dirty="0">
                <a:solidFill>
                  <a:schemeClr val="tx1"/>
                </a:solidFill>
                <a:effectLst/>
                <a:latin typeface="Arial" panose="020B0604020202020204" pitchFamily="34" charset="0"/>
              </a:rPr>
              <a:t>.</a:t>
            </a:r>
            <a:endParaRPr lang="pl-PL" dirty="0">
              <a:solidFill>
                <a:schemeClr val="tx1"/>
              </a:solidFill>
            </a:endParaRPr>
          </a:p>
        </p:txBody>
      </p:sp>
      <p:pic>
        <p:nvPicPr>
          <p:cNvPr id="4" name="Obraz 3">
            <a:extLst>
              <a:ext uri="{FF2B5EF4-FFF2-40B4-BE49-F238E27FC236}">
                <a16:creationId xmlns:a16="http://schemas.microsoft.com/office/drawing/2014/main" id="{6EAD5329-B32B-402B-9699-48D1771B4C79}"/>
              </a:ext>
            </a:extLst>
          </p:cNvPr>
          <p:cNvPicPr>
            <a:picLocks noChangeAspect="1"/>
          </p:cNvPicPr>
          <p:nvPr/>
        </p:nvPicPr>
        <p:blipFill>
          <a:blip r:embed="rId2"/>
          <a:stretch>
            <a:fillRect/>
          </a:stretch>
        </p:blipFill>
        <p:spPr>
          <a:xfrm>
            <a:off x="9028811" y="689113"/>
            <a:ext cx="1867786" cy="2914028"/>
          </a:xfrm>
          <a:prstGeom prst="rect">
            <a:avLst/>
          </a:prstGeom>
        </p:spPr>
      </p:pic>
    </p:spTree>
    <p:extLst>
      <p:ext uri="{BB962C8B-B14F-4D97-AF65-F5344CB8AC3E}">
        <p14:creationId xmlns:p14="http://schemas.microsoft.com/office/powerpoint/2010/main" val="1248140696"/>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3A8BA-C07C-4204-969A-4CEB5C227A6A}"/>
              </a:ext>
            </a:extLst>
          </p:cNvPr>
          <p:cNvSpPr>
            <a:spLocks noGrp="1"/>
          </p:cNvSpPr>
          <p:nvPr>
            <p:ph type="title"/>
          </p:nvPr>
        </p:nvSpPr>
        <p:spPr/>
        <p:txBody>
          <a:bodyPr>
            <a:normAutofit/>
          </a:bodyPr>
          <a:lstStyle/>
          <a:p>
            <a:r>
              <a:rPr lang="pl-PL" b="1" i="0" dirty="0">
                <a:solidFill>
                  <a:srgbClr val="000000"/>
                </a:solidFill>
                <a:effectLst/>
                <a:latin typeface="Arial" panose="020B0604020202020204" pitchFamily="34" charset="0"/>
              </a:rPr>
              <a:t>Cichociemny</a:t>
            </a:r>
            <a:endParaRPr lang="pl-PL" dirty="0"/>
          </a:p>
        </p:txBody>
      </p:sp>
      <p:sp>
        <p:nvSpPr>
          <p:cNvPr id="3" name="Symbol zastępczy zawartości 2">
            <a:extLst>
              <a:ext uri="{FF2B5EF4-FFF2-40B4-BE49-F238E27FC236}">
                <a16:creationId xmlns:a16="http://schemas.microsoft.com/office/drawing/2014/main" id="{F930A59B-DC53-4FDA-B0FA-544112897401}"/>
              </a:ext>
            </a:extLst>
          </p:cNvPr>
          <p:cNvSpPr>
            <a:spLocks noGrp="1"/>
          </p:cNvSpPr>
          <p:nvPr>
            <p:ph idx="1"/>
          </p:nvPr>
        </p:nvSpPr>
        <p:spPr>
          <a:xfrm>
            <a:off x="520977" y="2556932"/>
            <a:ext cx="10375620" cy="3318936"/>
          </a:xfrm>
        </p:spPr>
        <p:txBody>
          <a:bodyPr>
            <a:normAutofit fontScale="85000" lnSpcReduction="20000"/>
          </a:bodyPr>
          <a:lstStyle/>
          <a:p>
            <a:r>
              <a:rPr lang="pl-PL" dirty="0"/>
              <a:t>Zgłosił się do służby w Kraju. Od stycznia do października 1941 r. na szkoleniach dla cichociemnych, brał udział w kursie walki konspiracyjnej w </a:t>
            </a:r>
            <a:r>
              <a:rPr lang="pl-PL" dirty="0" err="1"/>
              <a:t>Briggens</a:t>
            </a:r>
            <a:r>
              <a:rPr lang="pl-PL" dirty="0"/>
              <a:t> pod Londynem i kursie spadochronowym w </a:t>
            </a:r>
            <a:r>
              <a:rPr lang="pl-PL" dirty="0" err="1"/>
              <a:t>Ringway</a:t>
            </a:r>
            <a:r>
              <a:rPr lang="pl-PL" dirty="0"/>
              <a:t> koło Manchesteru. Został też na krótko instruktorem w ośrodku wstępnego szkolenia spadochronowego zwanego „małpim gajem” w Largo House. Po ukończeniu kolejnych 5 kursów zasadniczych: zaprawowego, badań psychotechnicznych, spadochronowego, walki konspiracyjnej i odprawowego. 20 marca 1941 został awansowany do stopnia porucznika[1]. 10 października 1941 r. złożył przysięgę obowiązującą w ZWZ-AK. Zrzucony do Polski nocą z 7 na 8 listopada w operacji lotniczej o kryptonimie „</a:t>
            </a:r>
            <a:r>
              <a:rPr lang="pl-PL" dirty="0" err="1"/>
              <a:t>Ruction</a:t>
            </a:r>
            <a:r>
              <a:rPr lang="pl-PL" dirty="0"/>
              <a:t>”, z samolotu Halifax L-9612 (138 Dywizjon RAF). Zrzut przyjęła placówka odbiorcza „Ugór” położona pod Łyszkowicami koło wsi Czatolin, 20 km na zachód od Skierniewic. Wśród członków obsługi placówki znajdowała się Emilia </a:t>
            </a:r>
            <a:r>
              <a:rPr lang="pl-PL" dirty="0" err="1"/>
              <a:t>Malessa</a:t>
            </a:r>
            <a:r>
              <a:rPr lang="pl-PL" dirty="0"/>
              <a:t> ps. „Marcysia”, która później została żoną J. </a:t>
            </a:r>
            <a:r>
              <a:rPr lang="pl-PL" dirty="0" err="1"/>
              <a:t>Piwnika</a:t>
            </a:r>
            <a:r>
              <a:rPr lang="pl-PL" dirty="0"/>
              <a:t>. Razem z nim skoczyli: cichociemny kpt. Niemir Bidziński oraz kurier Delegatury Rządu na kraj ppor. Napoleon </a:t>
            </a:r>
            <a:r>
              <a:rPr lang="pl-PL" dirty="0" err="1"/>
              <a:t>Segieda</a:t>
            </a:r>
            <a:r>
              <a:rPr lang="pl-PL" dirty="0"/>
              <a:t> ps. Wera.</a:t>
            </a:r>
          </a:p>
        </p:txBody>
      </p:sp>
      <p:pic>
        <p:nvPicPr>
          <p:cNvPr id="5" name="Obraz 4">
            <a:extLst>
              <a:ext uri="{FF2B5EF4-FFF2-40B4-BE49-F238E27FC236}">
                <a16:creationId xmlns:a16="http://schemas.microsoft.com/office/drawing/2014/main" id="{A7617FC4-940C-4600-8A46-AEEE8747BC84}"/>
              </a:ext>
            </a:extLst>
          </p:cNvPr>
          <p:cNvPicPr>
            <a:picLocks noChangeAspect="1"/>
          </p:cNvPicPr>
          <p:nvPr/>
        </p:nvPicPr>
        <p:blipFill>
          <a:blip r:embed="rId2"/>
          <a:stretch>
            <a:fillRect/>
          </a:stretch>
        </p:blipFill>
        <p:spPr>
          <a:xfrm>
            <a:off x="10018643" y="669497"/>
            <a:ext cx="1480103" cy="2126052"/>
          </a:xfrm>
          <a:prstGeom prst="rect">
            <a:avLst/>
          </a:prstGeom>
        </p:spPr>
      </p:pic>
    </p:spTree>
    <p:extLst>
      <p:ext uri="{BB962C8B-B14F-4D97-AF65-F5344CB8AC3E}">
        <p14:creationId xmlns:p14="http://schemas.microsoft.com/office/powerpoint/2010/main" val="2955586762"/>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7938A5-868D-4991-AFC6-EAAF0396C3C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2C72806-1972-4D89-AF61-236BB69DC475}"/>
              </a:ext>
            </a:extLst>
          </p:cNvPr>
          <p:cNvSpPr>
            <a:spLocks noGrp="1"/>
          </p:cNvSpPr>
          <p:nvPr>
            <p:ph idx="1"/>
          </p:nvPr>
        </p:nvSpPr>
        <p:spPr/>
        <p:txBody>
          <a:bodyPr>
            <a:normAutofit fontScale="77500" lnSpcReduction="20000"/>
          </a:bodyPr>
          <a:lstStyle/>
          <a:p>
            <a:r>
              <a:rPr lang="pl-PL" b="1" i="0" dirty="0">
                <a:solidFill>
                  <a:srgbClr val="020202"/>
                </a:solidFill>
                <a:effectLst/>
                <a:latin typeface="Arial" panose="020B0604020202020204" pitchFamily="34" charset="0"/>
              </a:rPr>
              <a:t>Uczestniczył w wojnie obronnej 1939 r. jako dowódca kompanii w Zmotoryzowanym Batalionie Policji. Wycofywał się wraz ze swoim pododdziałem ze Śląska poprzez Lubelszczyznę w kierunku granicy polsko-węgierskiej, którą przekroczył 23 września. Po ucieczce w marcu 1940 r. z obozu internowania na Węgrzech, dostał się przez Jugosławię i Włochy do Francji, gdzie wstąpił do Pułku Artylerii Ciężkiej w 4 Dywizji Piechoty. Został dowódcą baterii artylerii. Kiedy w czerwcu 1940 r. Francja skapitulowała, Jan </a:t>
            </a:r>
            <a:r>
              <a:rPr lang="pl-PL" b="1" i="0" dirty="0" err="1">
                <a:solidFill>
                  <a:srgbClr val="020202"/>
                </a:solidFill>
                <a:effectLst/>
                <a:latin typeface="Arial" panose="020B0604020202020204" pitchFamily="34" charset="0"/>
              </a:rPr>
              <a:t>Piwnik</a:t>
            </a:r>
            <a:r>
              <a:rPr lang="pl-PL" b="1" i="0" dirty="0">
                <a:solidFill>
                  <a:srgbClr val="020202"/>
                </a:solidFill>
                <a:effectLst/>
                <a:latin typeface="Arial" panose="020B0604020202020204" pitchFamily="34" charset="0"/>
              </a:rPr>
              <a:t> na czele oddziału skupiającego rozbitków z różnych polskich jednostek, na jednym z ostatnich statków przedostał się do Wielkiej Brytanii. Został wcielony do dywizjonu artylerii w 4 Brygadzie Kadrowej Strzelców. Następnie przeniósł się do 1 Samodzielnej Brygady Spadochronowej. W styczniu 1941 r. brał udział w kursie walki konspiracyjnej w </a:t>
            </a:r>
            <a:r>
              <a:rPr lang="pl-PL" b="1" i="0" dirty="0" err="1">
                <a:solidFill>
                  <a:srgbClr val="020202"/>
                </a:solidFill>
                <a:effectLst/>
                <a:latin typeface="Arial" panose="020B0604020202020204" pitchFamily="34" charset="0"/>
              </a:rPr>
              <a:t>Briggens</a:t>
            </a:r>
            <a:r>
              <a:rPr lang="pl-PL" b="1" i="0" dirty="0">
                <a:solidFill>
                  <a:srgbClr val="020202"/>
                </a:solidFill>
                <a:effectLst/>
                <a:latin typeface="Arial" panose="020B0604020202020204" pitchFamily="34" charset="0"/>
              </a:rPr>
              <a:t> pod Londynem i kursie spadochronowym w </a:t>
            </a:r>
            <a:r>
              <a:rPr lang="pl-PL" b="1" i="0" dirty="0" err="1">
                <a:solidFill>
                  <a:srgbClr val="020202"/>
                </a:solidFill>
                <a:effectLst/>
                <a:latin typeface="Arial" panose="020B0604020202020204" pitchFamily="34" charset="0"/>
              </a:rPr>
              <a:t>Ringway</a:t>
            </a:r>
            <a:r>
              <a:rPr lang="pl-PL" b="1" i="0" dirty="0">
                <a:solidFill>
                  <a:srgbClr val="020202"/>
                </a:solidFill>
                <a:effectLst/>
                <a:latin typeface="Arial" panose="020B0604020202020204" pitchFamily="34" charset="0"/>
              </a:rPr>
              <a:t> koło Manchesteru.</a:t>
            </a:r>
            <a:endParaRPr lang="pl-PL" dirty="0"/>
          </a:p>
        </p:txBody>
      </p:sp>
    </p:spTree>
    <p:extLst>
      <p:ext uri="{BB962C8B-B14F-4D97-AF65-F5344CB8AC3E}">
        <p14:creationId xmlns:p14="http://schemas.microsoft.com/office/powerpoint/2010/main" val="3810193514"/>
      </p:ext>
    </p:extLst>
  </p:cSld>
  <p:clrMapOvr>
    <a:masterClrMapping/>
  </p:clrMapOvr>
  <p:transition spd="slow">
    <p:wheel spokes="1"/>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308</TotalTime>
  <Words>2037</Words>
  <Application>Microsoft Office PowerPoint</Application>
  <PresentationFormat>Panoramiczny</PresentationFormat>
  <Paragraphs>37</Paragraphs>
  <Slides>16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Garamond</vt:lpstr>
      <vt:lpstr>Muli</vt:lpstr>
      <vt:lpstr>Open Sans</vt:lpstr>
      <vt:lpstr>Organiczny</vt:lpstr>
      <vt:lpstr>Odważni, wspaniali…  zapisani nie tylko na kartkach, pozostają na zawsze w naszej pamięci i sercach…</vt:lpstr>
      <vt:lpstr>Prezentacja programu PowerPoint</vt:lpstr>
      <vt:lpstr>Zdzisław Rachtan</vt:lpstr>
      <vt:lpstr>Prezentacja programu PowerPoint</vt:lpstr>
      <vt:lpstr>Prezentacja programu PowerPoint</vt:lpstr>
      <vt:lpstr>Prezentacja programu PowerPoint</vt:lpstr>
      <vt:lpstr>Jan Piwnik</vt:lpstr>
      <vt:lpstr>Cichociemny</vt:lpstr>
      <vt:lpstr>Prezentacja programu PowerPoint</vt:lpstr>
      <vt:lpstr>Prezentacja programu PowerPoint</vt:lpstr>
      <vt:lpstr>Prezentacja programu PowerPoint</vt:lpstr>
      <vt:lpstr>Eugeniusz Kaszyński</vt:lpstr>
      <vt:lpstr>Prezentacja programu PowerPoint</vt:lpstr>
      <vt:lpstr>Konspiracja w Górach Świętokrzyskich</vt:lpstr>
      <vt:lpstr>Lata powojenne</vt:lpstr>
      <vt:lpstr>,,Nikt mnie nie uczył patriotyzmu,  po prostu tak trzeba było…”                                    Zdzisław Rachtan ,,Halny” I tymi słowami powinniśmy się kierować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Partyzanci na terenie świętokrzyskim</dc:title>
  <dc:creator>Użytkownik systemu Windows</dc:creator>
  <cp:lastModifiedBy>Użytkownik systemu Windows</cp:lastModifiedBy>
  <cp:revision>16</cp:revision>
  <dcterms:created xsi:type="dcterms:W3CDTF">2021-05-03T09:23:16Z</dcterms:created>
  <dcterms:modified xsi:type="dcterms:W3CDTF">2021-05-03T17:16:00Z</dcterms:modified>
</cp:coreProperties>
</file>